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314" r:id="rId4"/>
    <p:sldId id="322" r:id="rId5"/>
    <p:sldId id="310" r:id="rId6"/>
    <p:sldId id="258" r:id="rId7"/>
    <p:sldId id="281" r:id="rId8"/>
    <p:sldId id="282" r:id="rId9"/>
    <p:sldId id="313" r:id="rId10"/>
    <p:sldId id="301" r:id="rId11"/>
    <p:sldId id="323" r:id="rId12"/>
    <p:sldId id="304" r:id="rId13"/>
    <p:sldId id="305" r:id="rId14"/>
    <p:sldId id="302" r:id="rId15"/>
    <p:sldId id="315" r:id="rId16"/>
    <p:sldId id="317" r:id="rId17"/>
    <p:sldId id="308" r:id="rId18"/>
    <p:sldId id="325" r:id="rId19"/>
    <p:sldId id="319" r:id="rId20"/>
    <p:sldId id="312" r:id="rId21"/>
    <p:sldId id="273"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A9808"/>
    <a:srgbClr val="1A272C"/>
    <a:srgbClr val="1A272D"/>
    <a:srgbClr val="1C2B31"/>
    <a:srgbClr val="1D2B31"/>
    <a:srgbClr val="1E2D33"/>
    <a:srgbClr val="162125"/>
    <a:srgbClr val="152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3159" autoAdjust="0"/>
  </p:normalViewPr>
  <p:slideViewPr>
    <p:cSldViewPr snapToGrid="0">
      <p:cViewPr varScale="1">
        <p:scale>
          <a:sx n="72" d="100"/>
          <a:sy n="72" d="100"/>
        </p:scale>
        <p:origin x="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46F07-2D6F-41E3-B580-75A61FFE8A43}"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AF624-238A-44BC-8139-7760A145160C}" type="slidenum">
              <a:rPr lang="en-US" smtClean="0"/>
              <a:t>‹#›</a:t>
            </a:fld>
            <a:endParaRPr lang="en-US"/>
          </a:p>
        </p:txBody>
      </p:sp>
    </p:spTree>
    <p:extLst>
      <p:ext uri="{BB962C8B-B14F-4D97-AF65-F5344CB8AC3E}">
        <p14:creationId xmlns:p14="http://schemas.microsoft.com/office/powerpoint/2010/main" val="184762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augment inspections of structures a user can use UAVs to capture images of the structure in a certain pattern with front and side overlaps and use Pix4D (commercial 3D modelling software) generated outputs to inspect it in detail.</a:t>
            </a:r>
          </a:p>
          <a:p>
            <a:endParaRPr lang="en-US" dirty="0"/>
          </a:p>
        </p:txBody>
      </p:sp>
      <p:sp>
        <p:nvSpPr>
          <p:cNvPr id="4" name="Slide Number Placeholder 3"/>
          <p:cNvSpPr>
            <a:spLocks noGrp="1"/>
          </p:cNvSpPr>
          <p:nvPr>
            <p:ph type="sldNum" sz="quarter" idx="5"/>
          </p:nvPr>
        </p:nvSpPr>
        <p:spPr/>
        <p:txBody>
          <a:bodyPr/>
          <a:lstStyle/>
          <a:p>
            <a:fld id="{0E9AF624-238A-44BC-8139-7760A145160C}" type="slidenum">
              <a:rPr lang="en-US" smtClean="0"/>
              <a:t>3</a:t>
            </a:fld>
            <a:endParaRPr lang="en-US"/>
          </a:p>
        </p:txBody>
      </p:sp>
    </p:spTree>
    <p:extLst>
      <p:ext uri="{BB962C8B-B14F-4D97-AF65-F5344CB8AC3E}">
        <p14:creationId xmlns:p14="http://schemas.microsoft.com/office/powerpoint/2010/main" val="189115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Flight planning applications like DJI GS Pro allows users to automate this image capture process, by creating automated flight plans based on users inputs of flight parameters and camera settings. </a:t>
            </a:r>
          </a:p>
          <a:p>
            <a:r>
              <a:rPr lang="en-US" sz="1200" dirty="0"/>
              <a:t>If a camera’s limitations are unknown to a user, images are captured with insufficient overlaps which in turn produce errors in Pix4D.</a:t>
            </a:r>
          </a:p>
          <a:p>
            <a:r>
              <a:rPr lang="en-US" sz="1200" dirty="0"/>
              <a:t>The study presented in this paper reviews the limitation of the DJI XTR thermal camera, with emphasis on its requirement of higher triggering interval when used under equal timed triggering mode of capture and thus its effects on GSD and overlap between images.</a:t>
            </a:r>
          </a:p>
          <a:p>
            <a:endParaRPr lang="en-US" dirty="0"/>
          </a:p>
        </p:txBody>
      </p:sp>
      <p:sp>
        <p:nvSpPr>
          <p:cNvPr id="4" name="Slide Number Placeholder 3"/>
          <p:cNvSpPr>
            <a:spLocks noGrp="1"/>
          </p:cNvSpPr>
          <p:nvPr>
            <p:ph type="sldNum" sz="quarter" idx="5"/>
          </p:nvPr>
        </p:nvSpPr>
        <p:spPr/>
        <p:txBody>
          <a:bodyPr/>
          <a:lstStyle/>
          <a:p>
            <a:fld id="{0E9AF624-238A-44BC-8139-7760A145160C}" type="slidenum">
              <a:rPr lang="en-US" smtClean="0"/>
              <a:t>4</a:t>
            </a:fld>
            <a:endParaRPr lang="en-US"/>
          </a:p>
        </p:txBody>
      </p:sp>
    </p:spTree>
    <p:extLst>
      <p:ext uri="{BB962C8B-B14F-4D97-AF65-F5344CB8AC3E}">
        <p14:creationId xmlns:p14="http://schemas.microsoft.com/office/powerpoint/2010/main" val="170718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AF624-238A-44BC-8139-7760A145160C}" type="slidenum">
              <a:rPr lang="en-US" smtClean="0"/>
              <a:t>9</a:t>
            </a:fld>
            <a:endParaRPr lang="en-US"/>
          </a:p>
        </p:txBody>
      </p:sp>
    </p:spTree>
    <p:extLst>
      <p:ext uri="{BB962C8B-B14F-4D97-AF65-F5344CB8AC3E}">
        <p14:creationId xmlns:p14="http://schemas.microsoft.com/office/powerpoint/2010/main" val="258496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AF624-238A-44BC-8139-7760A145160C}" type="slidenum">
              <a:rPr lang="en-US" smtClean="0"/>
              <a:t>14</a:t>
            </a:fld>
            <a:endParaRPr lang="en-US"/>
          </a:p>
        </p:txBody>
      </p:sp>
    </p:spTree>
    <p:extLst>
      <p:ext uri="{BB962C8B-B14F-4D97-AF65-F5344CB8AC3E}">
        <p14:creationId xmlns:p14="http://schemas.microsoft.com/office/powerpoint/2010/main" val="385032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9AF624-238A-44BC-8139-7760A145160C}" type="slidenum">
              <a:rPr lang="en-US" smtClean="0"/>
              <a:t>16</a:t>
            </a:fld>
            <a:endParaRPr lang="en-US"/>
          </a:p>
        </p:txBody>
      </p:sp>
    </p:spTree>
    <p:extLst>
      <p:ext uri="{BB962C8B-B14F-4D97-AF65-F5344CB8AC3E}">
        <p14:creationId xmlns:p14="http://schemas.microsoft.com/office/powerpoint/2010/main" val="148116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66" dirty="0"/>
              <a:t>Similar analysis method can be applied and extended to various other visual/thermal cameras. </a:t>
            </a:r>
          </a:p>
          <a:p>
            <a:pPr lvl="1"/>
            <a:r>
              <a:rPr lang="en-US" sz="2266" dirty="0"/>
              <a:t>With this study, a user can efficiently use their available camera systems to capture images with the necessary GSD and overlaps to augment their inspection process and improve their core inspection procedures</a:t>
            </a:r>
          </a:p>
          <a:p>
            <a:endParaRPr lang="en-US" dirty="0"/>
          </a:p>
        </p:txBody>
      </p:sp>
      <p:sp>
        <p:nvSpPr>
          <p:cNvPr id="4" name="Slide Number Placeholder 3"/>
          <p:cNvSpPr>
            <a:spLocks noGrp="1"/>
          </p:cNvSpPr>
          <p:nvPr>
            <p:ph type="sldNum" sz="quarter" idx="5"/>
          </p:nvPr>
        </p:nvSpPr>
        <p:spPr/>
        <p:txBody>
          <a:bodyPr/>
          <a:lstStyle/>
          <a:p>
            <a:fld id="{0E9AF624-238A-44BC-8139-7760A145160C}" type="slidenum">
              <a:rPr lang="en-US" smtClean="0"/>
              <a:t>20</a:t>
            </a:fld>
            <a:endParaRPr lang="en-US"/>
          </a:p>
        </p:txBody>
      </p:sp>
    </p:spTree>
    <p:extLst>
      <p:ext uri="{BB962C8B-B14F-4D97-AF65-F5344CB8AC3E}">
        <p14:creationId xmlns:p14="http://schemas.microsoft.com/office/powerpoint/2010/main" val="122465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D13D3-DCD5-4784-B197-FC58CEBE8EAB}"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86166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D13D3-DCD5-4784-B197-FC58CEBE8EAB}"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175642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D13D3-DCD5-4784-B197-FC58CEBE8EAB}"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113967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D13D3-DCD5-4784-B197-FC58CEBE8EAB}"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129767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AD13D3-DCD5-4784-B197-FC58CEBE8EAB}"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306415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D13D3-DCD5-4784-B197-FC58CEBE8EAB}"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264703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D13D3-DCD5-4784-B197-FC58CEBE8EAB}"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128005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D13D3-DCD5-4784-B197-FC58CEBE8EAB}"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190234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D13D3-DCD5-4784-B197-FC58CEBE8EAB}"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369104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EAD13D3-DCD5-4784-B197-FC58CEBE8EAB}"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39610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EAD13D3-DCD5-4784-B197-FC58CEBE8EAB}"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29375-493D-4D7E-B02E-A425BE499E74}" type="slidenum">
              <a:rPr lang="en-US" smtClean="0"/>
              <a:t>‹#›</a:t>
            </a:fld>
            <a:endParaRPr lang="en-US"/>
          </a:p>
        </p:txBody>
      </p:sp>
    </p:spTree>
    <p:extLst>
      <p:ext uri="{BB962C8B-B14F-4D97-AF65-F5344CB8AC3E}">
        <p14:creationId xmlns:p14="http://schemas.microsoft.com/office/powerpoint/2010/main" val="94371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710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96630"/>
            <a:ext cx="10972800" cy="33750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EAD13D3-DCD5-4784-B197-FC58CEBE8EAB}" type="datetimeFigureOut">
              <a:rPr lang="en-US" smtClean="0"/>
              <a:t>2/24/2019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D29375-493D-4D7E-B02E-A425BE499E74}" type="slidenum">
              <a:rPr lang="en-US" smtClean="0"/>
              <a:t>‹#›</a:t>
            </a:fld>
            <a:endParaRPr lang="en-US"/>
          </a:p>
        </p:txBody>
      </p:sp>
    </p:spTree>
    <p:extLst>
      <p:ext uri="{BB962C8B-B14F-4D97-AF65-F5344CB8AC3E}">
        <p14:creationId xmlns:p14="http://schemas.microsoft.com/office/powerpoint/2010/main" val="7153230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upport.pix4d.com/hc/en-us/articles/204272989-Offlin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image" Target="../media/image5.gif"/><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em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120B-E9F3-490E-A25D-A32B06D44561}"/>
              </a:ext>
            </a:extLst>
          </p:cNvPr>
          <p:cNvSpPr>
            <a:spLocks noGrp="1"/>
          </p:cNvSpPr>
          <p:nvPr>
            <p:ph type="ctrTitle"/>
          </p:nvPr>
        </p:nvSpPr>
        <p:spPr>
          <a:xfrm>
            <a:off x="540449" y="983027"/>
            <a:ext cx="11036300" cy="1970881"/>
          </a:xfrm>
        </p:spPr>
        <p:txBody>
          <a:bodyPr>
            <a:noAutofit/>
          </a:bodyPr>
          <a:lstStyle/>
          <a:p>
            <a:r>
              <a:rPr lang="en-US" sz="4400" dirty="0">
                <a:latin typeface="+mn-lt"/>
              </a:rPr>
              <a:t>Identifying and Quantifying UAV Camera Limitations: Case Study using DJI XTR Camera</a:t>
            </a:r>
          </a:p>
        </p:txBody>
      </p:sp>
      <p:sp>
        <p:nvSpPr>
          <p:cNvPr id="4" name="Subtitle 2">
            <a:extLst>
              <a:ext uri="{FF2B5EF4-FFF2-40B4-BE49-F238E27FC236}">
                <a16:creationId xmlns:a16="http://schemas.microsoft.com/office/drawing/2014/main" id="{3F5619C3-135E-4996-8A56-1A9BEFECDCFF}"/>
              </a:ext>
            </a:extLst>
          </p:cNvPr>
          <p:cNvSpPr txBox="1">
            <a:spLocks/>
          </p:cNvSpPr>
          <p:nvPr/>
        </p:nvSpPr>
        <p:spPr>
          <a:xfrm>
            <a:off x="1607890" y="4675231"/>
            <a:ext cx="9144000" cy="774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University of Cincinnati Infrastructure Institute</a:t>
            </a:r>
          </a:p>
        </p:txBody>
      </p:sp>
      <p:pic>
        <p:nvPicPr>
          <p:cNvPr id="1026" name="Picture 2" descr="http://cop-ucii.eecs.uc.edu/static/img/uc.png">
            <a:extLst>
              <a:ext uri="{FF2B5EF4-FFF2-40B4-BE49-F238E27FC236}">
                <a16:creationId xmlns:a16="http://schemas.microsoft.com/office/drawing/2014/main" id="{AD58E25F-B4CD-4DA1-BB2D-5564CFC8084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33094" y="5079084"/>
            <a:ext cx="3325812" cy="18408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p-ucii.eecs.uc.edu/static/img/ODOT_Logo.png">
            <a:extLst>
              <a:ext uri="{FF2B5EF4-FFF2-40B4-BE49-F238E27FC236}">
                <a16:creationId xmlns:a16="http://schemas.microsoft.com/office/drawing/2014/main" id="{F221ADD5-2127-4566-AD67-D5A6DD2B8C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0853" y="5130800"/>
            <a:ext cx="2191147" cy="1737425"/>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B8B6664E-9059-4BB3-B931-6CDC358699E7}"/>
              </a:ext>
            </a:extLst>
          </p:cNvPr>
          <p:cNvSpPr txBox="1">
            <a:spLocks/>
          </p:cNvSpPr>
          <p:nvPr/>
        </p:nvSpPr>
        <p:spPr>
          <a:xfrm>
            <a:off x="1595190" y="3630605"/>
            <a:ext cx="9144000" cy="774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en-US" b="1" dirty="0"/>
              <a:t>Presenter: </a:t>
            </a:r>
          </a:p>
          <a:p>
            <a:pPr>
              <a:spcBef>
                <a:spcPts val="100"/>
              </a:spcBef>
            </a:pPr>
            <a:r>
              <a:rPr lang="en-US" dirty="0"/>
              <a:t>Aswin </a:t>
            </a:r>
            <a:r>
              <a:rPr lang="en-US" dirty="0" err="1"/>
              <a:t>Balasubramaniam</a:t>
            </a:r>
            <a:endParaRPr lang="en-US" dirty="0"/>
          </a:p>
        </p:txBody>
      </p:sp>
      <p:pic>
        <p:nvPicPr>
          <p:cNvPr id="5" name="Picture 2" descr="https://attachments.office.net/owa/balasuaw@mail.uc.edu/service.svc/s/GetFileAttachment?id=AAMkADkyN2FiNzJkLWIxNzEtNGJkOC05OWE0LTc0Y2ViYTRmNTlhMwBGAAAAAADAmP7sU17HRKaztu3rWcONBwD84FkqZvnbQpa7VgLFynRUAAAAAAENAAD84FkqZvnbQpa7VgLFynRUAARfmVp3AAABEgAQAAdD4k67EtBLhkaSg%2Bd%2Bf1Q%3D&amp;X-OWA-CANARY=hsPLZN_1qk6yS00tkVinwUDUB01si9YYdij0Iz6snTuJn8GQDyEgN0o3637NIiBX5mNadVxSCz4.&amp;token=eyJhbGciOiJSUzI1NiIsImtpZCI6IjA2MDBGOUY2NzQ2MjA3MzdFNzM0MDRFMjg3QzQ1QTgxOENCN0NFQjgiLCJ4NXQiOiJCZ0Q1OW5SaUJ6Zm5OQVRpaDhSYWdZeTN6cmciLCJ0eXAiOiJKV1QifQ.eyJ2ZXIiOiJFeGNoYW5nZS5DYWxsYmFjay5WMSIsImFwcGN0eHNlbmRlciI6Ik93YURvd25sb2FkQGY1MjIyZTZjLTVmYzYtNDhlYi04ZjAzLTczZGIxODIwM2I2MyIsImFwcGN0eCI6IntcIm1zZXhjaHByb3RcIjpcIm93YVwiLFwicHJpbWFyeXNpZFwiOlwiUy0xLTUtMjEtMzk3MDQ2NzEyNi0yNTgyNjE0ODY1LTEyMzUyODQ3NDgtMzM2NzIwNTVcIixcInB1aWRcIjpcIjExNTM5NzcwMjUxOTUwNTY3NDhcIixcIm9pZFwiOlwiMjEyYmFlMzYtYmFlYi00OTQ5LWI2OGQtMzU1MDQwY2VjZGNiXCIsXCJzY29wZVwiOlwiT3dhRG93bmxvYWRcIn0iLCJuYmYiOjE1NDkzNzI0NjQsImV4cCI6MTU0OTM3MzA2NCwiaXNzIjoiMDAwMDAwMDItMDAwMC0wZmYxLWNlMDAtMDAwMDAwMDAwMDAwQGY1MjIyZTZjLTVmYzYtNDhlYi04ZjAzLTczZGIxODIwM2I2MyIsImF1ZCI6IjAwMDAwMDAyLTAwMDAtMGZmMS1jZTAwLTAwMDAwMDAwMDAwMC9hdHRhY2htZW50cy5vZmZpY2UubmV0QGY1MjIyZTZjLTVmYzYtNDhlYi04ZjAzLTczZGIxODIwM2I2MyJ9.pAosub1_n3hqnxNrgHs2P-hl40vz0tfvv8a5tMagEvJMCJiz3rm73Ja4si7_SKDqTxhVCW6oPo0kXshCyTKqRw2bb86DxrZmBVMraBvCRC4vJs7rPPjkwh8mYnYfRItC-qn9ceVqmexqlLQeJvNewiGkYHGIV2LOvy74-e8Ys1vOMVMLXSwIx3VmxO1xpcoESOZatGVqTarOn2APgVHCHFvMIXsZ3eChdDO24MCdDDzU8KIGfmU06RIe1zs_zwiv1hn6vXoZ-GGMwBdw72okBsWvQutmjI7sHgQZrzRiJ0BcQJe794ECGs9W_YjfFOJLU4hflKZPpk8bhtxMjBl_IQ&amp;owa=outlook.office.com&amp;isImagePreview=True">
            <a:extLst>
              <a:ext uri="{FF2B5EF4-FFF2-40B4-BE49-F238E27FC236}">
                <a16:creationId xmlns:a16="http://schemas.microsoft.com/office/drawing/2014/main" id="{AABBCCF0-ECC8-4E7B-9196-990AE69D00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900" y="5452037"/>
            <a:ext cx="1965325" cy="140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6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6086E9-E871-46EC-B818-2218AC1A4EE9}"/>
              </a:ext>
            </a:extLst>
          </p:cNvPr>
          <p:cNvSpPr txBox="1">
            <a:spLocks/>
          </p:cNvSpPr>
          <p:nvPr/>
        </p:nvSpPr>
        <p:spPr>
          <a:xfrm>
            <a:off x="1105959" y="4016376"/>
            <a:ext cx="10363200" cy="1362075"/>
          </a:xfrm>
          <a:prstGeom prst="rect">
            <a:avLst/>
          </a:prstGeom>
        </p:spPr>
        <p:txBody>
          <a:bodyPr vert="horz" lIns="91440" tIns="45720" rIns="91440" bIns="45720" rtlCol="0" anchor="t">
            <a:normAutofit/>
          </a:bodyPr>
          <a:lstStyle>
            <a:lvl1pPr algn="l" defTabSz="609585" rtl="0" eaLnBrk="1" latinLnBrk="0" hangingPunct="1">
              <a:spcBef>
                <a:spcPct val="0"/>
              </a:spcBef>
              <a:buNone/>
              <a:defRPr sz="5333" b="1" kern="1200" cap="all">
                <a:solidFill>
                  <a:schemeClr val="tx1"/>
                </a:solidFill>
                <a:latin typeface="+mj-lt"/>
                <a:ea typeface="+mj-ea"/>
                <a:cs typeface="+mj-cs"/>
              </a:defRPr>
            </a:lvl1pPr>
          </a:lstStyle>
          <a:p>
            <a:r>
              <a:rPr lang="en-US" sz="4000" b="0" cap="none" dirty="0">
                <a:latin typeface="+mn-lt"/>
              </a:rPr>
              <a:t>Case Study: DJI XTR Thermal Camera</a:t>
            </a:r>
          </a:p>
        </p:txBody>
      </p:sp>
      <p:sp>
        <p:nvSpPr>
          <p:cNvPr id="4" name="TextBox 3">
            <a:extLst>
              <a:ext uri="{FF2B5EF4-FFF2-40B4-BE49-F238E27FC236}">
                <a16:creationId xmlns:a16="http://schemas.microsoft.com/office/drawing/2014/main" id="{BB5E3C10-F725-4208-ABE5-4FB223F5758E}"/>
              </a:ext>
            </a:extLst>
          </p:cNvPr>
          <p:cNvSpPr txBox="1"/>
          <p:nvPr/>
        </p:nvSpPr>
        <p:spPr>
          <a:xfrm>
            <a:off x="11849100" y="6447396"/>
            <a:ext cx="482600" cy="369332"/>
          </a:xfrm>
          <a:prstGeom prst="rect">
            <a:avLst/>
          </a:prstGeom>
          <a:noFill/>
        </p:spPr>
        <p:txBody>
          <a:bodyPr wrap="square" rtlCol="0">
            <a:spAutoFit/>
          </a:bodyPr>
          <a:lstStyle/>
          <a:p>
            <a:fld id="{43F1DB70-E049-4980-B62F-443758E950AA}" type="slidenum">
              <a:rPr lang="en-US" dirty="0"/>
              <a:t>10</a:t>
            </a:fld>
            <a:endParaRPr lang="en-US" dirty="0"/>
          </a:p>
        </p:txBody>
      </p:sp>
    </p:spTree>
    <p:extLst>
      <p:ext uri="{BB962C8B-B14F-4D97-AF65-F5344CB8AC3E}">
        <p14:creationId xmlns:p14="http://schemas.microsoft.com/office/powerpoint/2010/main" val="99489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C901D4-3222-42D8-8E38-BD483F3FA691}"/>
              </a:ext>
            </a:extLst>
          </p:cNvPr>
          <p:cNvSpPr/>
          <p:nvPr/>
        </p:nvSpPr>
        <p:spPr>
          <a:xfrm>
            <a:off x="1987437" y="65892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8543A0-1B2F-469F-8195-4D1E0B09B7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25" b="2841"/>
          <a:stretch/>
        </p:blipFill>
        <p:spPr>
          <a:xfrm>
            <a:off x="6726923" y="1143429"/>
            <a:ext cx="3998403" cy="2409396"/>
          </a:xfrm>
          <a:prstGeom prst="rect">
            <a:avLst/>
          </a:prstGeom>
        </p:spPr>
      </p:pic>
      <p:sp>
        <p:nvSpPr>
          <p:cNvPr id="12" name="Content Placeholder 2">
            <a:extLst>
              <a:ext uri="{FF2B5EF4-FFF2-40B4-BE49-F238E27FC236}">
                <a16:creationId xmlns:a16="http://schemas.microsoft.com/office/drawing/2014/main" id="{767276B3-B417-494E-A137-C6C8B8072F6B}"/>
              </a:ext>
            </a:extLst>
          </p:cNvPr>
          <p:cNvSpPr>
            <a:spLocks noGrp="1"/>
          </p:cNvSpPr>
          <p:nvPr>
            <p:ph idx="1"/>
          </p:nvPr>
        </p:nvSpPr>
        <p:spPr>
          <a:xfrm>
            <a:off x="1208979" y="1573853"/>
            <a:ext cx="5468045" cy="972993"/>
          </a:xfrm>
        </p:spPr>
        <p:txBody>
          <a:bodyPr>
            <a:normAutofit/>
          </a:bodyPr>
          <a:lstStyle/>
          <a:p>
            <a:r>
              <a:rPr lang="en-US" sz="1800" b="1" dirty="0"/>
              <a:t>Ground Sampling Distance (GSD): </a:t>
            </a:r>
            <a:r>
              <a:rPr lang="en-US" sz="1800" dirty="0"/>
              <a:t>It is the distance covered by each pixel in the image. </a:t>
            </a:r>
          </a:p>
        </p:txBody>
      </p:sp>
      <p:sp>
        <p:nvSpPr>
          <p:cNvPr id="13" name="Rectangle 12">
            <a:extLst>
              <a:ext uri="{FF2B5EF4-FFF2-40B4-BE49-F238E27FC236}">
                <a16:creationId xmlns:a16="http://schemas.microsoft.com/office/drawing/2014/main" id="{3988A724-DDB5-46D2-9261-1191F61A07B2}"/>
              </a:ext>
            </a:extLst>
          </p:cNvPr>
          <p:cNvSpPr/>
          <p:nvPr/>
        </p:nvSpPr>
        <p:spPr>
          <a:xfrm>
            <a:off x="2209098" y="2884321"/>
            <a:ext cx="2591501" cy="892552"/>
          </a:xfrm>
          <a:prstGeom prst="rect">
            <a:avLst/>
          </a:prstGeom>
        </p:spPr>
        <p:txBody>
          <a:bodyPr wrap="square">
            <a:spAutoFit/>
          </a:bodyPr>
          <a:lstStyle/>
          <a:p>
            <a:r>
              <a:rPr lang="en-US" sz="1300" b="1" dirty="0">
                <a:latin typeface="Cambria Math" panose="02040503050406030204" pitchFamily="18" charset="0"/>
              </a:rPr>
              <a:t>H</a:t>
            </a:r>
            <a:r>
              <a:rPr lang="en-US" sz="1300" dirty="0">
                <a:latin typeface="Cambria Math" panose="02040503050406030204" pitchFamily="18" charset="0"/>
              </a:rPr>
              <a:t>:-  Height of flight (m)</a:t>
            </a:r>
          </a:p>
          <a:p>
            <a:r>
              <a:rPr lang="en-US" sz="1300" b="1" dirty="0" err="1">
                <a:latin typeface="Cambria Math" panose="02040503050406030204" pitchFamily="18" charset="0"/>
              </a:rPr>
              <a:t>Sw</a:t>
            </a:r>
            <a:r>
              <a:rPr lang="en-US" sz="1300" dirty="0">
                <a:latin typeface="Cambria Math" panose="02040503050406030204" pitchFamily="18" charset="0"/>
              </a:rPr>
              <a:t>:- Camera Sensor Width (mm)</a:t>
            </a:r>
          </a:p>
          <a:p>
            <a:r>
              <a:rPr lang="en-US" sz="1300" b="1" dirty="0">
                <a:latin typeface="Cambria Math" panose="02040503050406030204" pitchFamily="18" charset="0"/>
              </a:rPr>
              <a:t>Fr</a:t>
            </a:r>
            <a:r>
              <a:rPr lang="en-US" sz="1300" dirty="0">
                <a:latin typeface="Cambria Math" panose="02040503050406030204" pitchFamily="18" charset="0"/>
              </a:rPr>
              <a:t>:- Real focal length (mm)</a:t>
            </a:r>
          </a:p>
          <a:p>
            <a:r>
              <a:rPr lang="en-US" sz="1300" b="1" dirty="0" err="1">
                <a:latin typeface="Cambria Math" panose="02040503050406030204" pitchFamily="18" charset="0"/>
              </a:rPr>
              <a:t>Im</a:t>
            </a:r>
            <a:r>
              <a:rPr lang="en-US" sz="1300" b="1" baseline="-25000" dirty="0" err="1">
                <a:latin typeface="Cambria Math" panose="02040503050406030204" pitchFamily="18" charset="0"/>
              </a:rPr>
              <a:t>width</a:t>
            </a:r>
            <a:r>
              <a:rPr lang="en-US" sz="1300" dirty="0">
                <a:latin typeface="Cambria Math" panose="02040503050406030204" pitchFamily="18" charset="0"/>
              </a:rPr>
              <a:t>:- Width of Image (px)</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BD0FB26-E250-4481-816F-21773D3EBD0D}"/>
                  </a:ext>
                </a:extLst>
              </p:cNvPr>
              <p:cNvSpPr/>
              <p:nvPr/>
            </p:nvSpPr>
            <p:spPr>
              <a:xfrm>
                <a:off x="2010474" y="2389494"/>
                <a:ext cx="2866619" cy="492186"/>
              </a:xfrm>
              <a:prstGeom prst="rect">
                <a:avLst/>
              </a:prstGeom>
            </p:spPr>
            <p:txBody>
              <a:bodyPr wrap="none">
                <a:spAutoFit/>
              </a:bodyPr>
              <a:lstStyle/>
              <a:p>
                <a:r>
                  <a:rPr lang="en-US" dirty="0" err="1">
                    <a:latin typeface="Cambria Math" panose="02040503050406030204" pitchFamily="18" charset="0"/>
                  </a:rPr>
                  <a:t>GSD</a:t>
                </a:r>
                <a:r>
                  <a:rPr lang="en-US" baseline="-25000" dirty="0" err="1">
                    <a:latin typeface="Cambria Math" panose="02040503050406030204" pitchFamily="18" charset="0"/>
                  </a:rPr>
                  <a:t>average</a:t>
                </a:r>
                <a:r>
                  <a:rPr lang="en-US" dirty="0">
                    <a:latin typeface="Cambria Math" panose="02040503050406030204" pitchFamily="18" charset="0"/>
                  </a:rPr>
                  <a:t> </a:t>
                </a:r>
                <a:r>
                  <a:rPr lang="en-US" sz="1600" dirty="0">
                    <a:latin typeface="Cambria Math" panose="02040503050406030204" pitchFamily="18" charset="0"/>
                  </a:rPr>
                  <a:t>= </a:t>
                </a:r>
                <a14:m>
                  <m:oMath xmlns:m="http://schemas.openxmlformats.org/officeDocument/2006/math">
                    <m:f>
                      <m:fPr>
                        <m:ctrlPr>
                          <a:rPr lang="en-US" sz="1600" i="1">
                            <a:latin typeface="Cambria Math" panose="02040503050406030204" pitchFamily="18" charset="0"/>
                          </a:rPr>
                        </m:ctrlPr>
                      </m:fPr>
                      <m:num>
                        <m:r>
                          <m:rPr>
                            <m:sty m:val="p"/>
                          </m:rPr>
                          <a:rPr lang="en-US" sz="1600">
                            <a:latin typeface="Cambria Math" panose="02040503050406030204" pitchFamily="18" charset="0"/>
                          </a:rPr>
                          <m:t>H</m:t>
                        </m:r>
                        <m:r>
                          <a:rPr lang="en-US" sz="1600">
                            <a:latin typeface="Cambria Math" panose="02040503050406030204" pitchFamily="18" charset="0"/>
                          </a:rPr>
                          <m:t> </m:t>
                        </m:r>
                        <m:d>
                          <m:dPr>
                            <m:ctrlPr>
                              <a:rPr lang="en-US" sz="1600" i="1">
                                <a:latin typeface="Cambria Math" panose="02040503050406030204" pitchFamily="18" charset="0"/>
                              </a:rPr>
                            </m:ctrlPr>
                          </m:dPr>
                          <m:e>
                            <m:r>
                              <m:rPr>
                                <m:sty m:val="p"/>
                              </m:rPr>
                              <a:rPr lang="en-US" sz="1600">
                                <a:latin typeface="Cambria Math" panose="02040503050406030204" pitchFamily="18" charset="0"/>
                              </a:rPr>
                              <m:t>m</m:t>
                            </m:r>
                          </m:e>
                        </m:d>
                        <m:r>
                          <a:rPr lang="en-US" sz="1600">
                            <a:latin typeface="Cambria Math" panose="02040503050406030204" pitchFamily="18" charset="0"/>
                          </a:rPr>
                          <m:t> ∗</m:t>
                        </m:r>
                        <m:r>
                          <m:rPr>
                            <m:sty m:val="p"/>
                          </m:rPr>
                          <a:rPr lang="en-US" sz="1600">
                            <a:latin typeface="Cambria Math" panose="02040503050406030204" pitchFamily="18" charset="0"/>
                          </a:rPr>
                          <m:t>Sw</m:t>
                        </m:r>
                        <m:r>
                          <a:rPr lang="en-US" sz="1600">
                            <a:latin typeface="Cambria Math" panose="02040503050406030204" pitchFamily="18" charset="0"/>
                          </a:rPr>
                          <m:t> </m:t>
                        </m:r>
                        <m:d>
                          <m:dPr>
                            <m:ctrlPr>
                              <a:rPr lang="en-US" sz="1600" i="1">
                                <a:latin typeface="Cambria Math" panose="02040503050406030204" pitchFamily="18" charset="0"/>
                              </a:rPr>
                            </m:ctrlPr>
                          </m:dPr>
                          <m:e>
                            <m:r>
                              <m:rPr>
                                <m:sty m:val="p"/>
                              </m:rPr>
                              <a:rPr lang="en-US" sz="1600">
                                <a:latin typeface="Cambria Math" panose="02040503050406030204" pitchFamily="18" charset="0"/>
                              </a:rPr>
                              <m:t>mm</m:t>
                            </m:r>
                          </m:e>
                        </m:d>
                        <m:r>
                          <a:rPr lang="en-US" sz="1600">
                            <a:latin typeface="Cambria Math" panose="02040503050406030204" pitchFamily="18" charset="0"/>
                          </a:rPr>
                          <m:t>∗100</m:t>
                        </m:r>
                      </m:num>
                      <m:den>
                        <m:r>
                          <m:rPr>
                            <m:sty m:val="p"/>
                          </m:rPr>
                          <a:rPr lang="en-US" sz="1600">
                            <a:latin typeface="Cambria Math" panose="02040503050406030204" pitchFamily="18" charset="0"/>
                          </a:rPr>
                          <m:t>Fr</m:t>
                        </m:r>
                        <m:d>
                          <m:dPr>
                            <m:ctrlPr>
                              <a:rPr lang="en-US" sz="1600" i="1">
                                <a:latin typeface="Cambria Math" panose="02040503050406030204" pitchFamily="18" charset="0"/>
                              </a:rPr>
                            </m:ctrlPr>
                          </m:dPr>
                          <m:e>
                            <m:r>
                              <m:rPr>
                                <m:sty m:val="p"/>
                              </m:rPr>
                              <a:rPr lang="en-US" sz="1600">
                                <a:latin typeface="Cambria Math" panose="02040503050406030204" pitchFamily="18" charset="0"/>
                              </a:rPr>
                              <m:t>mm</m:t>
                            </m:r>
                          </m:e>
                        </m:d>
                        <m:r>
                          <a:rPr lang="en-US" sz="160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Im</m:t>
                            </m:r>
                          </m:e>
                          <m:sub>
                            <m:r>
                              <m:rPr>
                                <m:sty m:val="p"/>
                              </m:rPr>
                              <a:rPr lang="en-US" sz="1600">
                                <a:latin typeface="Cambria Math" panose="02040503050406030204" pitchFamily="18" charset="0"/>
                              </a:rPr>
                              <m:t>width</m:t>
                            </m:r>
                          </m:sub>
                        </m:sSub>
                        <m:r>
                          <a:rPr lang="en-US" sz="1600">
                            <a:latin typeface="Cambria Math" panose="02040503050406030204" pitchFamily="18" charset="0"/>
                          </a:rPr>
                          <m:t>(</m:t>
                        </m:r>
                        <m:r>
                          <m:rPr>
                            <m:sty m:val="p"/>
                          </m:rPr>
                          <a:rPr lang="en-US" sz="1600">
                            <a:latin typeface="Cambria Math" panose="02040503050406030204" pitchFamily="18" charset="0"/>
                          </a:rPr>
                          <m:t>px</m:t>
                        </m:r>
                        <m:r>
                          <a:rPr lang="en-US" sz="1600">
                            <a:latin typeface="Cambria Math" panose="02040503050406030204" pitchFamily="18" charset="0"/>
                          </a:rPr>
                          <m:t>)</m:t>
                        </m:r>
                      </m:den>
                    </m:f>
                  </m:oMath>
                </a14:m>
                <a:endParaRPr lang="en-US" sz="1600" dirty="0"/>
              </a:p>
            </p:txBody>
          </p:sp>
        </mc:Choice>
        <mc:Fallback xmlns="">
          <p:sp>
            <p:nvSpPr>
              <p:cNvPr id="14" name="Rectangle 13">
                <a:extLst>
                  <a:ext uri="{FF2B5EF4-FFF2-40B4-BE49-F238E27FC236}">
                    <a16:creationId xmlns:a16="http://schemas.microsoft.com/office/drawing/2014/main" id="{9BD0FB26-E250-4481-816F-21773D3EBD0D}"/>
                  </a:ext>
                </a:extLst>
              </p:cNvPr>
              <p:cNvSpPr>
                <a:spLocks noRot="1" noChangeAspect="1" noMove="1" noResize="1" noEditPoints="1" noAdjustHandles="1" noChangeArrowheads="1" noChangeShapeType="1" noTextEdit="1"/>
              </p:cNvSpPr>
              <p:nvPr/>
            </p:nvSpPr>
            <p:spPr>
              <a:xfrm>
                <a:off x="2010474" y="2389494"/>
                <a:ext cx="2866619" cy="492186"/>
              </a:xfrm>
              <a:prstGeom prst="rect">
                <a:avLst/>
              </a:prstGeom>
              <a:blipFill>
                <a:blip r:embed="rId3"/>
                <a:stretch>
                  <a:fillRect l="-1915" b="-370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C664B267-B389-4B66-B9DA-AEE35E4C270E}"/>
              </a:ext>
            </a:extLst>
          </p:cNvPr>
          <p:cNvSpPr txBox="1"/>
          <p:nvPr/>
        </p:nvSpPr>
        <p:spPr>
          <a:xfrm>
            <a:off x="6924628" y="6454001"/>
            <a:ext cx="1925290" cy="276999"/>
          </a:xfrm>
          <a:prstGeom prst="rect">
            <a:avLst/>
          </a:prstGeom>
          <a:noFill/>
        </p:spPr>
        <p:txBody>
          <a:bodyPr wrap="square" rtlCol="0">
            <a:spAutoFit/>
          </a:bodyPr>
          <a:lstStyle/>
          <a:p>
            <a:r>
              <a:rPr lang="en-US" sz="1200" dirty="0"/>
              <a:t>Source: www.nrcan.gc.ca</a:t>
            </a:r>
          </a:p>
        </p:txBody>
      </p:sp>
      <p:pic>
        <p:nvPicPr>
          <p:cNvPr id="17" name="Picture 6" descr="https://cdn-images-1.medium.com/max/1600/1*dzyhYExIWAFoXtDl1OfLpA.jpeg">
            <a:extLst>
              <a:ext uri="{FF2B5EF4-FFF2-40B4-BE49-F238E27FC236}">
                <a16:creationId xmlns:a16="http://schemas.microsoft.com/office/drawing/2014/main" id="{7D62753C-DAF8-4E4D-A12D-09D75E8817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92222" y="4236737"/>
            <a:ext cx="3087869" cy="2122788"/>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3BC7EE95-8282-44FB-B55B-4A607ECE2FE6}"/>
              </a:ext>
            </a:extLst>
          </p:cNvPr>
          <p:cNvSpPr txBox="1">
            <a:spLocks/>
          </p:cNvSpPr>
          <p:nvPr/>
        </p:nvSpPr>
        <p:spPr>
          <a:xfrm>
            <a:off x="1268021" y="4169909"/>
            <a:ext cx="5170879" cy="1393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Overlap</a:t>
            </a:r>
            <a:r>
              <a:rPr lang="en-US" sz="1800" dirty="0"/>
              <a:t> </a:t>
            </a:r>
            <a:r>
              <a:rPr lang="en-US" sz="1800" b="1" dirty="0"/>
              <a:t>Percentage: </a:t>
            </a:r>
            <a:r>
              <a:rPr lang="en-US" sz="1800" dirty="0"/>
              <a:t>It is the percentage of overlap between images i.e. the amount by which one image includes the area covered by the next image. </a:t>
            </a:r>
          </a:p>
        </p:txBody>
      </p:sp>
      <p:cxnSp>
        <p:nvCxnSpPr>
          <p:cNvPr id="19" name="Straight Connector 18">
            <a:extLst>
              <a:ext uri="{FF2B5EF4-FFF2-40B4-BE49-F238E27FC236}">
                <a16:creationId xmlns:a16="http://schemas.microsoft.com/office/drawing/2014/main" id="{A4C115A1-F5A0-4B32-829C-07336D85FDB3}"/>
              </a:ext>
            </a:extLst>
          </p:cNvPr>
          <p:cNvCxnSpPr>
            <a:cxnSpLocks/>
          </p:cNvCxnSpPr>
          <p:nvPr/>
        </p:nvCxnSpPr>
        <p:spPr>
          <a:xfrm>
            <a:off x="1287071" y="4125064"/>
            <a:ext cx="10200079" cy="0"/>
          </a:xfrm>
          <a:prstGeom prst="line">
            <a:avLst/>
          </a:prstGeom>
          <a:ln>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4EE190-F9A0-448D-BE15-878CDD6A7C11}"/>
              </a:ext>
            </a:extLst>
          </p:cNvPr>
          <p:cNvSpPr txBox="1"/>
          <p:nvPr/>
        </p:nvSpPr>
        <p:spPr>
          <a:xfrm>
            <a:off x="6718792" y="3791752"/>
            <a:ext cx="1925290" cy="276999"/>
          </a:xfrm>
          <a:prstGeom prst="rect">
            <a:avLst/>
          </a:prstGeom>
          <a:noFill/>
        </p:spPr>
        <p:txBody>
          <a:bodyPr wrap="square" rtlCol="0">
            <a:spAutoFit/>
          </a:bodyPr>
          <a:lstStyle/>
          <a:p>
            <a:r>
              <a:rPr lang="en-US" sz="1200" dirty="0"/>
              <a:t>Source: Drone Deploy</a:t>
            </a:r>
          </a:p>
        </p:txBody>
      </p:sp>
      <p:sp>
        <p:nvSpPr>
          <p:cNvPr id="21" name="TextBox 20">
            <a:extLst>
              <a:ext uri="{FF2B5EF4-FFF2-40B4-BE49-F238E27FC236}">
                <a16:creationId xmlns:a16="http://schemas.microsoft.com/office/drawing/2014/main" id="{14EC261C-C9EC-4593-BAAC-DE82407455DC}"/>
              </a:ext>
            </a:extLst>
          </p:cNvPr>
          <p:cNvSpPr txBox="1"/>
          <p:nvPr/>
        </p:nvSpPr>
        <p:spPr>
          <a:xfrm>
            <a:off x="6727105" y="3596501"/>
            <a:ext cx="1768882" cy="276999"/>
          </a:xfrm>
          <a:prstGeom prst="rect">
            <a:avLst/>
          </a:prstGeom>
          <a:noFill/>
        </p:spPr>
        <p:txBody>
          <a:bodyPr wrap="none" rtlCol="0">
            <a:spAutoFit/>
          </a:bodyPr>
          <a:lstStyle/>
          <a:p>
            <a:r>
              <a:rPr lang="en-US" sz="1200" b="1" dirty="0"/>
              <a:t>Figure 7</a:t>
            </a:r>
            <a:r>
              <a:rPr lang="en-US" sz="1200" dirty="0"/>
              <a:t>: GSD </a:t>
            </a:r>
            <a:r>
              <a:rPr lang="en-US" sz="1200" dirty="0" err="1"/>
              <a:t>Infograph</a:t>
            </a:r>
            <a:endParaRPr lang="en-US" sz="1200" dirty="0"/>
          </a:p>
        </p:txBody>
      </p:sp>
      <p:sp>
        <p:nvSpPr>
          <p:cNvPr id="22" name="TextBox 21">
            <a:extLst>
              <a:ext uri="{FF2B5EF4-FFF2-40B4-BE49-F238E27FC236}">
                <a16:creationId xmlns:a16="http://schemas.microsoft.com/office/drawing/2014/main" id="{5C0AD100-806F-4DD1-9DA9-A8C438CB10C8}"/>
              </a:ext>
            </a:extLst>
          </p:cNvPr>
          <p:cNvSpPr txBox="1"/>
          <p:nvPr/>
        </p:nvSpPr>
        <p:spPr>
          <a:xfrm>
            <a:off x="6927130" y="6269851"/>
            <a:ext cx="1959639" cy="276999"/>
          </a:xfrm>
          <a:prstGeom prst="rect">
            <a:avLst/>
          </a:prstGeom>
          <a:noFill/>
        </p:spPr>
        <p:txBody>
          <a:bodyPr wrap="none" rtlCol="0">
            <a:spAutoFit/>
          </a:bodyPr>
          <a:lstStyle/>
          <a:p>
            <a:r>
              <a:rPr lang="en-US" sz="1200" b="1" dirty="0"/>
              <a:t>Figure 8</a:t>
            </a:r>
            <a:r>
              <a:rPr lang="en-US" sz="1200" dirty="0"/>
              <a:t>: Overlap </a:t>
            </a:r>
            <a:r>
              <a:rPr lang="en-US" sz="1200" dirty="0" err="1"/>
              <a:t>Infograph</a:t>
            </a:r>
            <a:endParaRPr lang="en-US" sz="1200" dirty="0"/>
          </a:p>
        </p:txBody>
      </p:sp>
      <p:sp>
        <p:nvSpPr>
          <p:cNvPr id="23" name="TextBox 22">
            <a:extLst>
              <a:ext uri="{FF2B5EF4-FFF2-40B4-BE49-F238E27FC236}">
                <a16:creationId xmlns:a16="http://schemas.microsoft.com/office/drawing/2014/main" id="{4F049CBF-C517-4620-8937-55FDF1A422A4}"/>
              </a:ext>
            </a:extLst>
          </p:cNvPr>
          <p:cNvSpPr txBox="1"/>
          <p:nvPr/>
        </p:nvSpPr>
        <p:spPr>
          <a:xfrm>
            <a:off x="11849100" y="6447396"/>
            <a:ext cx="546100" cy="369332"/>
          </a:xfrm>
          <a:prstGeom prst="rect">
            <a:avLst/>
          </a:prstGeom>
          <a:noFill/>
        </p:spPr>
        <p:txBody>
          <a:bodyPr wrap="square" rtlCol="0">
            <a:spAutoFit/>
          </a:bodyPr>
          <a:lstStyle/>
          <a:p>
            <a:fld id="{43F1DB70-E049-4980-B62F-443758E950AA}" type="slidenum">
              <a:rPr lang="en-US" dirty="0"/>
              <a:t>11</a:t>
            </a:fld>
            <a:endParaRPr lang="en-US" dirty="0"/>
          </a:p>
        </p:txBody>
      </p:sp>
      <p:sp>
        <p:nvSpPr>
          <p:cNvPr id="24" name="Title 1">
            <a:extLst>
              <a:ext uri="{FF2B5EF4-FFF2-40B4-BE49-F238E27FC236}">
                <a16:creationId xmlns:a16="http://schemas.microsoft.com/office/drawing/2014/main" id="{38645DC1-4EBC-45A4-9E9A-18939F5DEE50}"/>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
        <p:nvSpPr>
          <p:cNvPr id="25" name="Title 1">
            <a:extLst>
              <a:ext uri="{FF2B5EF4-FFF2-40B4-BE49-F238E27FC236}">
                <a16:creationId xmlns:a16="http://schemas.microsoft.com/office/drawing/2014/main" id="{12804950-5F8B-4575-BC91-D60014863398}"/>
              </a:ext>
            </a:extLst>
          </p:cNvPr>
          <p:cNvSpPr>
            <a:spLocks noGrp="1"/>
          </p:cNvSpPr>
          <p:nvPr>
            <p:ph type="title"/>
          </p:nvPr>
        </p:nvSpPr>
        <p:spPr>
          <a:xfrm>
            <a:off x="1206500" y="1059644"/>
            <a:ext cx="2755900" cy="583892"/>
          </a:xfrm>
        </p:spPr>
        <p:txBody>
          <a:bodyPr>
            <a:normAutofit/>
          </a:bodyPr>
          <a:lstStyle/>
          <a:p>
            <a:pPr algn="l"/>
            <a:r>
              <a:rPr lang="en-US" sz="2400" b="1" dirty="0">
                <a:latin typeface="+mn-lt"/>
              </a:rPr>
              <a:t>Key Terminologies</a:t>
            </a:r>
          </a:p>
        </p:txBody>
      </p:sp>
    </p:spTree>
    <p:extLst>
      <p:ext uri="{BB962C8B-B14F-4D97-AF65-F5344CB8AC3E}">
        <p14:creationId xmlns:p14="http://schemas.microsoft.com/office/powerpoint/2010/main" val="19919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219200" y="1181100"/>
                <a:ext cx="10972800" cy="3924300"/>
              </a:xfrm>
            </p:spPr>
            <p:txBody>
              <a:bodyPr>
                <a:normAutofit/>
              </a:bodyPr>
              <a:lstStyle/>
              <a:p>
                <a:pPr marL="0" indent="0">
                  <a:buNone/>
                </a:pPr>
                <a:r>
                  <a:rPr lang="en-US" sz="2400" b="1" dirty="0"/>
                  <a:t>Theory</a:t>
                </a:r>
              </a:p>
              <a:p>
                <a:r>
                  <a:rPr lang="en-US" sz="2000" dirty="0"/>
                  <a:t>DJI GS Pro provides two modes of capture:</a:t>
                </a:r>
              </a:p>
              <a:p>
                <a:pPr lvl="1"/>
                <a:r>
                  <a:rPr lang="en-US" sz="1466" dirty="0"/>
                  <a:t>Equal Timed (Missions require less time when compared to hover and capture method)</a:t>
                </a:r>
              </a:p>
              <a:p>
                <a:pPr lvl="1"/>
                <a:r>
                  <a:rPr lang="en-US" sz="1466" dirty="0"/>
                  <a:t>Hover and Capture (Missions require more time when compared to equal timed method)</a:t>
                </a:r>
              </a:p>
              <a:p>
                <a:r>
                  <a:rPr lang="en-US" sz="2000" dirty="0"/>
                  <a:t>Equation 1 [2] gives the relation between speed of flight (v; m/s), image height (</a:t>
                </a:r>
                <a:r>
                  <a:rPr lang="en-US" sz="2000" dirty="0" err="1"/>
                  <a:t>imH</a:t>
                </a:r>
                <a:r>
                  <a:rPr lang="en-US" sz="2000" dirty="0"/>
                  <a:t>; pixels), GSD (cm/px), image overlap (fraction) and triggering time (t; seconds).</a:t>
                </a:r>
              </a:p>
              <a:p>
                <a:pPr marL="0" indent="0" algn="ctr">
                  <a:buNone/>
                </a:pPr>
                <a14:m>
                  <m:oMath xmlns:m="http://schemas.openxmlformats.org/officeDocument/2006/math">
                    <m:r>
                      <a:rPr lang="en-US" sz="2000" i="1">
                        <a:latin typeface="Cambria Math" panose="02040503050406030204" pitchFamily="18" charset="0"/>
                        <a:ea typeface="SimSun" panose="02010600030101010101" pitchFamily="2" charset="-122"/>
                      </a:rPr>
                      <m:t> </m:t>
                    </m:r>
                    <m:r>
                      <m:rPr>
                        <m:sty m:val="p"/>
                      </m:rPr>
                      <a:rPr lang="en-US" sz="2000" b="0" i="0" smtClean="0">
                        <a:latin typeface="Cambria Math" panose="02040503050406030204" pitchFamily="18" charset="0"/>
                        <a:ea typeface="SimSun" panose="02010600030101010101" pitchFamily="2" charset="-122"/>
                      </a:rPr>
                      <m:t>v</m:t>
                    </m:r>
                    <m:r>
                      <a:rPr lang="en-US" sz="2000">
                        <a:latin typeface="Cambria Math" panose="02040503050406030204" pitchFamily="18" charset="0"/>
                        <a:ea typeface="SimSun" panose="02010600030101010101" pitchFamily="2" charset="-122"/>
                      </a:rPr>
                      <m:t>=</m:t>
                    </m:r>
                    <m:f>
                      <m:fPr>
                        <m:ctrlPr>
                          <a:rPr lang="en-US" sz="2000" i="1">
                            <a:latin typeface="Cambria Math" panose="02040503050406030204" pitchFamily="18" charset="0"/>
                            <a:ea typeface="SimSun" panose="02010600030101010101" pitchFamily="2" charset="-122"/>
                          </a:rPr>
                        </m:ctrlPr>
                      </m:fPr>
                      <m:num>
                        <m:r>
                          <m:rPr>
                            <m:sty m:val="p"/>
                          </m:rPr>
                          <a:rPr lang="en-US" sz="2000">
                            <a:latin typeface="Cambria Math" panose="02040503050406030204" pitchFamily="18" charset="0"/>
                            <a:ea typeface="SimSun" panose="02010600030101010101" pitchFamily="2" charset="-122"/>
                          </a:rPr>
                          <m:t>imH</m:t>
                        </m:r>
                        <m:r>
                          <a:rPr lang="en-US" sz="2000" i="1">
                            <a:latin typeface="Cambria Math" panose="02040503050406030204" pitchFamily="18" charset="0"/>
                            <a:ea typeface="SimSun" panose="02010600030101010101" pitchFamily="2" charset="-122"/>
                          </a:rPr>
                          <m:t>∗</m:t>
                        </m:r>
                        <m:r>
                          <m:rPr>
                            <m:sty m:val="p"/>
                          </m:rPr>
                          <a:rPr lang="en-US" sz="2000">
                            <a:latin typeface="Cambria Math" panose="02040503050406030204" pitchFamily="18" charset="0"/>
                            <a:ea typeface="SimSun" panose="02010600030101010101" pitchFamily="2" charset="-122"/>
                          </a:rPr>
                          <m:t>GSD</m:t>
                        </m:r>
                      </m:num>
                      <m:den>
                        <m:r>
                          <a:rPr lang="en-US" sz="2000">
                            <a:latin typeface="Cambria Math" panose="02040503050406030204" pitchFamily="18" charset="0"/>
                            <a:ea typeface="SimSun" panose="02010600030101010101" pitchFamily="2" charset="-122"/>
                          </a:rPr>
                          <m:t>100</m:t>
                        </m:r>
                      </m:den>
                    </m:f>
                    <m:r>
                      <a:rPr lang="en-US" sz="2000" i="1">
                        <a:latin typeface="Cambria Math" panose="02040503050406030204" pitchFamily="18" charset="0"/>
                        <a:ea typeface="SimSun" panose="02010600030101010101" pitchFamily="2" charset="-122"/>
                      </a:rPr>
                      <m:t>∗</m:t>
                    </m:r>
                    <m:r>
                      <a:rPr lang="en-US" sz="2000">
                        <a:latin typeface="Cambria Math" panose="02040503050406030204" pitchFamily="18" charset="0"/>
                        <a:ea typeface="SimSun" panose="02010600030101010101" pitchFamily="2" charset="-122"/>
                      </a:rPr>
                      <m:t> </m:t>
                    </m:r>
                    <m:f>
                      <m:fPr>
                        <m:ctrlPr>
                          <a:rPr lang="en-US" sz="2000" i="1">
                            <a:latin typeface="Cambria Math" panose="02040503050406030204" pitchFamily="18" charset="0"/>
                            <a:ea typeface="SimSun" panose="02010600030101010101" pitchFamily="2" charset="-122"/>
                          </a:rPr>
                        </m:ctrlPr>
                      </m:fPr>
                      <m:num>
                        <m:r>
                          <a:rPr lang="en-US" sz="2000">
                            <a:latin typeface="Cambria Math" panose="02040503050406030204" pitchFamily="18" charset="0"/>
                            <a:ea typeface="SimSun" panose="02010600030101010101" pitchFamily="2" charset="-122"/>
                          </a:rPr>
                          <m:t>1</m:t>
                        </m:r>
                        <m:r>
                          <a:rPr lang="en-US" sz="2000" i="1">
                            <a:latin typeface="Cambria Math" panose="02040503050406030204" pitchFamily="18" charset="0"/>
                            <a:ea typeface="SimSun" panose="02010600030101010101" pitchFamily="2" charset="-122"/>
                          </a:rPr>
                          <m:t>−</m:t>
                        </m:r>
                        <m:r>
                          <m:rPr>
                            <m:sty m:val="p"/>
                          </m:rPr>
                          <a:rPr lang="en-US" sz="2000">
                            <a:latin typeface="Cambria Math" panose="02040503050406030204" pitchFamily="18" charset="0"/>
                            <a:ea typeface="SimSun" panose="02010600030101010101" pitchFamily="2" charset="-122"/>
                          </a:rPr>
                          <m:t>overlap</m:t>
                        </m:r>
                      </m:num>
                      <m:den>
                        <m:r>
                          <m:rPr>
                            <m:sty m:val="p"/>
                          </m:rPr>
                          <a:rPr lang="en-US" sz="2000">
                            <a:latin typeface="Cambria Math" panose="02040503050406030204" pitchFamily="18" charset="0"/>
                            <a:ea typeface="SimSun" panose="02010600030101010101" pitchFamily="2" charset="-122"/>
                          </a:rPr>
                          <m:t>t</m:t>
                        </m:r>
                      </m:den>
                    </m:f>
                  </m:oMath>
                </a14:m>
                <a:r>
                  <a:rPr lang="en-US" sz="1600" dirty="0">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(1)</a:t>
                </a:r>
                <a:endParaRPr lang="en-US" sz="2000" dirty="0"/>
              </a:p>
              <a:p>
                <a:pPr marL="0" indent="0">
                  <a:buNone/>
                </a:pPr>
                <a:endParaRPr lang="en-US" sz="2800" dirty="0"/>
              </a:p>
            </p:txBody>
          </p:sp>
        </mc:Choice>
        <mc:Fallback xmlns="">
          <p:sp>
            <p:nvSpPr>
              <p:cNvPr id="3" name="Content Placeholder 2">
                <a:extLst>
                  <a:ext uri="{FF2B5EF4-FFF2-40B4-BE49-F238E27FC236}">
                    <a16:creationId xmlns:a16="http://schemas.microsoft.com/office/drawing/2014/main" id="{E010883B-26DA-4F5B-8BD3-9B2ABE99BD86}"/>
                  </a:ext>
                </a:extLst>
              </p:cNvPr>
              <p:cNvSpPr>
                <a:spLocks noGrp="1" noRot="1" noChangeAspect="1" noMove="1" noResize="1" noEditPoints="1" noAdjustHandles="1" noChangeArrowheads="1" noChangeShapeType="1" noTextEdit="1"/>
              </p:cNvSpPr>
              <p:nvPr>
                <p:ph idx="1"/>
              </p:nvPr>
            </p:nvSpPr>
            <p:spPr>
              <a:xfrm>
                <a:off x="1219200" y="1181100"/>
                <a:ext cx="10972800" cy="3924300"/>
              </a:xfrm>
              <a:blipFill>
                <a:blip r:embed="rId2"/>
                <a:stretch>
                  <a:fillRect l="-833" t="-124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9ABE201-72EF-4A73-B0C8-5825A20E84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2936" y="3972802"/>
            <a:ext cx="7691736" cy="2529597"/>
          </a:xfrm>
          <a:prstGeom prst="rect">
            <a:avLst/>
          </a:prstGeom>
        </p:spPr>
      </p:pic>
      <p:sp>
        <p:nvSpPr>
          <p:cNvPr id="10" name="TextBox 9">
            <a:extLst>
              <a:ext uri="{FF2B5EF4-FFF2-40B4-BE49-F238E27FC236}">
                <a16:creationId xmlns:a16="http://schemas.microsoft.com/office/drawing/2014/main" id="{E91F69AE-BCDF-456C-B58A-270E6CDC85CF}"/>
              </a:ext>
            </a:extLst>
          </p:cNvPr>
          <p:cNvSpPr txBox="1"/>
          <p:nvPr/>
        </p:nvSpPr>
        <p:spPr>
          <a:xfrm>
            <a:off x="2086380" y="6501933"/>
            <a:ext cx="5499069" cy="276999"/>
          </a:xfrm>
          <a:prstGeom prst="rect">
            <a:avLst/>
          </a:prstGeom>
          <a:noFill/>
        </p:spPr>
        <p:txBody>
          <a:bodyPr wrap="none" rtlCol="0">
            <a:spAutoFit/>
          </a:bodyPr>
          <a:lstStyle/>
          <a:p>
            <a:r>
              <a:rPr lang="en-US" sz="1200" b="1" dirty="0"/>
              <a:t>Figure 9</a:t>
            </a:r>
            <a:r>
              <a:rPr lang="en-US" sz="1200" dirty="0"/>
              <a:t>: Flowchart of the process followed to generate the characteristic surface plot</a:t>
            </a:r>
          </a:p>
        </p:txBody>
      </p:sp>
      <p:sp>
        <p:nvSpPr>
          <p:cNvPr id="11" name="TextBox 10">
            <a:extLst>
              <a:ext uri="{FF2B5EF4-FFF2-40B4-BE49-F238E27FC236}">
                <a16:creationId xmlns:a16="http://schemas.microsoft.com/office/drawing/2014/main" id="{68C4C300-9777-40BE-A4B9-327D2F7189F4}"/>
              </a:ext>
            </a:extLst>
          </p:cNvPr>
          <p:cNvSpPr txBox="1"/>
          <p:nvPr/>
        </p:nvSpPr>
        <p:spPr>
          <a:xfrm>
            <a:off x="11849100" y="6447396"/>
            <a:ext cx="508000" cy="369332"/>
          </a:xfrm>
          <a:prstGeom prst="rect">
            <a:avLst/>
          </a:prstGeom>
          <a:noFill/>
        </p:spPr>
        <p:txBody>
          <a:bodyPr wrap="square" rtlCol="0">
            <a:spAutoFit/>
          </a:bodyPr>
          <a:lstStyle/>
          <a:p>
            <a:fld id="{43F1DB70-E049-4980-B62F-443758E950AA}" type="slidenum">
              <a:rPr lang="en-US" dirty="0"/>
              <a:t>12</a:t>
            </a:fld>
            <a:endParaRPr lang="en-US" dirty="0"/>
          </a:p>
        </p:txBody>
      </p:sp>
      <p:sp>
        <p:nvSpPr>
          <p:cNvPr id="12" name="Title 1">
            <a:extLst>
              <a:ext uri="{FF2B5EF4-FFF2-40B4-BE49-F238E27FC236}">
                <a16:creationId xmlns:a16="http://schemas.microsoft.com/office/drawing/2014/main" id="{D225C66A-1263-4B3B-9009-769FB2D50509}"/>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Tree>
    <p:extLst>
      <p:ext uri="{BB962C8B-B14F-4D97-AF65-F5344CB8AC3E}">
        <p14:creationId xmlns:p14="http://schemas.microsoft.com/office/powerpoint/2010/main" val="28865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C901D4-3222-42D8-8E38-BD483F3FA691}"/>
              </a:ext>
            </a:extLst>
          </p:cNvPr>
          <p:cNvSpPr/>
          <p:nvPr/>
        </p:nvSpPr>
        <p:spPr>
          <a:xfrm>
            <a:off x="1987437" y="65892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62049" y="306942"/>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Theory</a:t>
            </a:r>
          </a:p>
        </p:txBody>
      </p:sp>
      <p:pic>
        <p:nvPicPr>
          <p:cNvPr id="7" name="Picture 6">
            <a:extLst>
              <a:ext uri="{FF2B5EF4-FFF2-40B4-BE49-F238E27FC236}">
                <a16:creationId xmlns:a16="http://schemas.microsoft.com/office/drawing/2014/main" id="{B8683D8B-0F86-43B2-B511-D0E983C2B516}"/>
              </a:ext>
            </a:extLst>
          </p:cNvPr>
          <p:cNvPicPr/>
          <p:nvPr/>
        </p:nvPicPr>
        <p:blipFill>
          <a:blip r:embed="rId2" cstate="print">
            <a:extLst>
              <a:ext uri="{28A0092B-C50C-407E-A947-70E740481C1C}">
                <a14:useLocalDpi xmlns:a14="http://schemas.microsoft.com/office/drawing/2010/main"/>
              </a:ext>
            </a:extLst>
          </a:blip>
          <a:stretch>
            <a:fillRect/>
          </a:stretch>
        </p:blipFill>
        <p:spPr>
          <a:xfrm>
            <a:off x="0" y="1614222"/>
            <a:ext cx="6328842" cy="3494676"/>
          </a:xfrm>
          <a:prstGeom prst="rect">
            <a:avLst/>
          </a:prstGeom>
        </p:spPr>
      </p:pic>
      <p:pic>
        <p:nvPicPr>
          <p:cNvPr id="9" name="Picture 8">
            <a:extLst>
              <a:ext uri="{FF2B5EF4-FFF2-40B4-BE49-F238E27FC236}">
                <a16:creationId xmlns:a16="http://schemas.microsoft.com/office/drawing/2014/main" id="{16BC7AB4-A6B5-4DC3-9D3C-17F88A47453F}"/>
              </a:ext>
            </a:extLst>
          </p:cNvPr>
          <p:cNvPicPr/>
          <p:nvPr/>
        </p:nvPicPr>
        <p:blipFill>
          <a:blip r:embed="rId3" cstate="print">
            <a:extLst>
              <a:ext uri="{28A0092B-C50C-407E-A947-70E740481C1C}">
                <a14:useLocalDpi xmlns:a14="http://schemas.microsoft.com/office/drawing/2010/main"/>
              </a:ext>
            </a:extLst>
          </a:blip>
          <a:stretch>
            <a:fillRect/>
          </a:stretch>
        </p:blipFill>
        <p:spPr>
          <a:xfrm>
            <a:off x="6362044" y="1658861"/>
            <a:ext cx="5747427" cy="3483592"/>
          </a:xfrm>
          <a:prstGeom prst="rect">
            <a:avLst/>
          </a:prstGeom>
        </p:spPr>
      </p:pic>
      <p:sp>
        <p:nvSpPr>
          <p:cNvPr id="11" name="TextBox 10">
            <a:extLst>
              <a:ext uri="{FF2B5EF4-FFF2-40B4-BE49-F238E27FC236}">
                <a16:creationId xmlns:a16="http://schemas.microsoft.com/office/drawing/2014/main" id="{0BD2F3FE-FED0-4059-8B36-9DE1BC6F113C}"/>
              </a:ext>
            </a:extLst>
          </p:cNvPr>
          <p:cNvSpPr txBox="1"/>
          <p:nvPr/>
        </p:nvSpPr>
        <p:spPr>
          <a:xfrm>
            <a:off x="-58992" y="5092071"/>
            <a:ext cx="4944430" cy="276999"/>
          </a:xfrm>
          <a:prstGeom prst="rect">
            <a:avLst/>
          </a:prstGeom>
          <a:noFill/>
        </p:spPr>
        <p:txBody>
          <a:bodyPr wrap="none" rtlCol="0">
            <a:spAutoFit/>
          </a:bodyPr>
          <a:lstStyle/>
          <a:p>
            <a:r>
              <a:rPr lang="en-US" sz="1200" b="1" dirty="0"/>
              <a:t>Figure 10</a:t>
            </a:r>
            <a:r>
              <a:rPr lang="en-US" sz="1200" dirty="0"/>
              <a:t>: DJI XTR characteristic surface plot for triggering interval of 4sec</a:t>
            </a:r>
          </a:p>
        </p:txBody>
      </p:sp>
      <p:sp>
        <p:nvSpPr>
          <p:cNvPr id="12" name="TextBox 11">
            <a:extLst>
              <a:ext uri="{FF2B5EF4-FFF2-40B4-BE49-F238E27FC236}">
                <a16:creationId xmlns:a16="http://schemas.microsoft.com/office/drawing/2014/main" id="{00D73C5C-4E07-4ADB-960F-B1711732784E}"/>
              </a:ext>
            </a:extLst>
          </p:cNvPr>
          <p:cNvSpPr txBox="1"/>
          <p:nvPr/>
        </p:nvSpPr>
        <p:spPr>
          <a:xfrm>
            <a:off x="6310021" y="5098013"/>
            <a:ext cx="5349541" cy="276999"/>
          </a:xfrm>
          <a:prstGeom prst="rect">
            <a:avLst/>
          </a:prstGeom>
          <a:noFill/>
        </p:spPr>
        <p:txBody>
          <a:bodyPr wrap="none" rtlCol="0">
            <a:spAutoFit/>
          </a:bodyPr>
          <a:lstStyle/>
          <a:p>
            <a:r>
              <a:rPr lang="en-US" sz="1200" b="1" dirty="0"/>
              <a:t>Figure 11</a:t>
            </a:r>
            <a:r>
              <a:rPr lang="en-US" sz="1200" dirty="0"/>
              <a:t>: DJI XTR characteristic 3D surface plots for triggering interval of 1-5sec</a:t>
            </a:r>
          </a:p>
        </p:txBody>
      </p:sp>
      <p:sp>
        <p:nvSpPr>
          <p:cNvPr id="13" name="TextBox 12">
            <a:extLst>
              <a:ext uri="{FF2B5EF4-FFF2-40B4-BE49-F238E27FC236}">
                <a16:creationId xmlns:a16="http://schemas.microsoft.com/office/drawing/2014/main" id="{52001E1F-7847-4C3C-B41B-E1B47F0C3D64}"/>
              </a:ext>
            </a:extLst>
          </p:cNvPr>
          <p:cNvSpPr txBox="1"/>
          <p:nvPr/>
        </p:nvSpPr>
        <p:spPr>
          <a:xfrm>
            <a:off x="11849100" y="6447396"/>
            <a:ext cx="673100" cy="369332"/>
          </a:xfrm>
          <a:prstGeom prst="rect">
            <a:avLst/>
          </a:prstGeom>
          <a:noFill/>
        </p:spPr>
        <p:txBody>
          <a:bodyPr wrap="square" rtlCol="0">
            <a:spAutoFit/>
          </a:bodyPr>
          <a:lstStyle/>
          <a:p>
            <a:fld id="{43F1DB70-E049-4980-B62F-443758E950AA}" type="slidenum">
              <a:rPr lang="en-US" dirty="0"/>
              <a:t>13</a:t>
            </a:fld>
            <a:endParaRPr lang="en-US" dirty="0"/>
          </a:p>
        </p:txBody>
      </p:sp>
    </p:spTree>
    <p:extLst>
      <p:ext uri="{BB962C8B-B14F-4D97-AF65-F5344CB8AC3E}">
        <p14:creationId xmlns:p14="http://schemas.microsoft.com/office/powerpoint/2010/main" val="259184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161">
            <a:extLst>
              <a:ext uri="{FF2B5EF4-FFF2-40B4-BE49-F238E27FC236}">
                <a16:creationId xmlns:a16="http://schemas.microsoft.com/office/drawing/2014/main" id="{80DA2BDC-FD74-4FBB-AB06-0BADD54AFBF0}"/>
              </a:ext>
            </a:extLst>
          </p:cNvPr>
          <p:cNvSpPr/>
          <p:nvPr/>
        </p:nvSpPr>
        <p:spPr>
          <a:xfrm>
            <a:off x="9690100" y="5372100"/>
            <a:ext cx="2108200" cy="1371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4" name="Picture 83">
            <a:extLst>
              <a:ext uri="{FF2B5EF4-FFF2-40B4-BE49-F238E27FC236}">
                <a16:creationId xmlns:a16="http://schemas.microsoft.com/office/drawing/2014/main" id="{B9512268-C5AF-402F-90BB-912E67AE97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28" t="7084" r="9229" b="7777"/>
          <a:stretch/>
        </p:blipFill>
        <p:spPr>
          <a:xfrm>
            <a:off x="8388352" y="1095377"/>
            <a:ext cx="3306493" cy="2447923"/>
          </a:xfrm>
          <a:prstGeom prst="rect">
            <a:avLst/>
          </a:prstGeom>
        </p:spPr>
      </p:pic>
      <p:pic>
        <p:nvPicPr>
          <p:cNvPr id="83" name="Picture 82">
            <a:extLst>
              <a:ext uri="{FF2B5EF4-FFF2-40B4-BE49-F238E27FC236}">
                <a16:creationId xmlns:a16="http://schemas.microsoft.com/office/drawing/2014/main" id="{27E208A1-91A0-4932-88BB-F637209E54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140" t="6878" r="8942" b="8333"/>
          <a:stretch/>
        </p:blipFill>
        <p:spPr>
          <a:xfrm>
            <a:off x="4564974" y="1091930"/>
            <a:ext cx="3326860" cy="2441643"/>
          </a:xfrm>
          <a:prstGeom prst="rect">
            <a:avLst/>
          </a:prstGeom>
        </p:spPr>
      </p:pic>
      <p:sp>
        <p:nvSpPr>
          <p:cNvPr id="16" name="Rectangle 15">
            <a:extLst>
              <a:ext uri="{FF2B5EF4-FFF2-40B4-BE49-F238E27FC236}">
                <a16:creationId xmlns:a16="http://schemas.microsoft.com/office/drawing/2014/main" id="{2DC901D4-3222-42D8-8E38-BD483F3FA691}"/>
              </a:ext>
            </a:extLst>
          </p:cNvPr>
          <p:cNvSpPr/>
          <p:nvPr/>
        </p:nvSpPr>
        <p:spPr>
          <a:xfrm>
            <a:off x="4197237" y="63352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
        <p:nvSpPr>
          <p:cNvPr id="2" name="TextBox 1">
            <a:extLst>
              <a:ext uri="{FF2B5EF4-FFF2-40B4-BE49-F238E27FC236}">
                <a16:creationId xmlns:a16="http://schemas.microsoft.com/office/drawing/2014/main" id="{78A1DA80-35FF-48C7-B0BD-7C4D8987FC68}"/>
              </a:ext>
            </a:extLst>
          </p:cNvPr>
          <p:cNvSpPr txBox="1"/>
          <p:nvPr/>
        </p:nvSpPr>
        <p:spPr>
          <a:xfrm>
            <a:off x="4991547" y="839023"/>
            <a:ext cx="2379177" cy="307777"/>
          </a:xfrm>
          <a:prstGeom prst="rect">
            <a:avLst/>
          </a:prstGeom>
          <a:noFill/>
        </p:spPr>
        <p:txBody>
          <a:bodyPr wrap="none" rtlCol="0">
            <a:spAutoFit/>
          </a:bodyPr>
          <a:lstStyle/>
          <a:p>
            <a:r>
              <a:rPr lang="en-US" sz="1400" b="1" dirty="0"/>
              <a:t>XTR Surface Plot @ t = 5sec</a:t>
            </a:r>
          </a:p>
        </p:txBody>
      </p:sp>
      <p:sp>
        <p:nvSpPr>
          <p:cNvPr id="13" name="TextBox 12">
            <a:extLst>
              <a:ext uri="{FF2B5EF4-FFF2-40B4-BE49-F238E27FC236}">
                <a16:creationId xmlns:a16="http://schemas.microsoft.com/office/drawing/2014/main" id="{CE3A2FA0-C56B-48BB-B43C-BFCBA543CE8E}"/>
              </a:ext>
            </a:extLst>
          </p:cNvPr>
          <p:cNvSpPr txBox="1"/>
          <p:nvPr/>
        </p:nvSpPr>
        <p:spPr>
          <a:xfrm rot="16200000">
            <a:off x="7471647" y="2133235"/>
            <a:ext cx="967208" cy="276999"/>
          </a:xfrm>
          <a:prstGeom prst="rect">
            <a:avLst/>
          </a:prstGeom>
          <a:noFill/>
        </p:spPr>
        <p:txBody>
          <a:bodyPr wrap="square" rtlCol="0">
            <a:spAutoFit/>
          </a:bodyPr>
          <a:lstStyle/>
          <a:p>
            <a:r>
              <a:rPr lang="en-US" sz="1200" dirty="0"/>
              <a:t>Speed (m/s)</a:t>
            </a:r>
          </a:p>
        </p:txBody>
      </p:sp>
      <p:sp>
        <p:nvSpPr>
          <p:cNvPr id="14" name="TextBox 13">
            <a:extLst>
              <a:ext uri="{FF2B5EF4-FFF2-40B4-BE49-F238E27FC236}">
                <a16:creationId xmlns:a16="http://schemas.microsoft.com/office/drawing/2014/main" id="{96275FFB-3690-4F39-B7B6-C0A10164B24B}"/>
              </a:ext>
            </a:extLst>
          </p:cNvPr>
          <p:cNvSpPr txBox="1"/>
          <p:nvPr/>
        </p:nvSpPr>
        <p:spPr>
          <a:xfrm>
            <a:off x="5816423" y="3456230"/>
            <a:ext cx="1266623" cy="276999"/>
          </a:xfrm>
          <a:prstGeom prst="rect">
            <a:avLst/>
          </a:prstGeom>
          <a:noFill/>
        </p:spPr>
        <p:txBody>
          <a:bodyPr wrap="square" rtlCol="0">
            <a:spAutoFit/>
          </a:bodyPr>
          <a:lstStyle/>
          <a:p>
            <a:r>
              <a:rPr lang="en-US" sz="1200" dirty="0"/>
              <a:t>GSD (cm/px)</a:t>
            </a:r>
          </a:p>
        </p:txBody>
      </p:sp>
      <p:sp>
        <p:nvSpPr>
          <p:cNvPr id="15" name="TextBox 14">
            <a:extLst>
              <a:ext uri="{FF2B5EF4-FFF2-40B4-BE49-F238E27FC236}">
                <a16:creationId xmlns:a16="http://schemas.microsoft.com/office/drawing/2014/main" id="{A9799C5A-BEF7-4EF9-B6AA-5DA2C2F35D35}"/>
              </a:ext>
            </a:extLst>
          </p:cNvPr>
          <p:cNvSpPr txBox="1"/>
          <p:nvPr/>
        </p:nvSpPr>
        <p:spPr>
          <a:xfrm rot="16200000">
            <a:off x="3969486" y="2151550"/>
            <a:ext cx="1029907" cy="276999"/>
          </a:xfrm>
          <a:prstGeom prst="rect">
            <a:avLst/>
          </a:prstGeom>
          <a:noFill/>
        </p:spPr>
        <p:txBody>
          <a:bodyPr wrap="square" rtlCol="0">
            <a:spAutoFit/>
          </a:bodyPr>
          <a:lstStyle/>
          <a:p>
            <a:r>
              <a:rPr lang="en-US" sz="1200" dirty="0"/>
              <a:t>Overlap (%)</a:t>
            </a:r>
          </a:p>
        </p:txBody>
      </p:sp>
      <p:sp>
        <p:nvSpPr>
          <p:cNvPr id="19" name="TextBox 18">
            <a:extLst>
              <a:ext uri="{FF2B5EF4-FFF2-40B4-BE49-F238E27FC236}">
                <a16:creationId xmlns:a16="http://schemas.microsoft.com/office/drawing/2014/main" id="{FCA9BD2C-3CF2-48E5-BDED-5133F9059E3A}"/>
              </a:ext>
            </a:extLst>
          </p:cNvPr>
          <p:cNvSpPr txBox="1"/>
          <p:nvPr/>
        </p:nvSpPr>
        <p:spPr>
          <a:xfrm>
            <a:off x="7876350" y="1128956"/>
            <a:ext cx="633577" cy="261610"/>
          </a:xfrm>
          <a:prstGeom prst="rect">
            <a:avLst/>
          </a:prstGeom>
          <a:noFill/>
        </p:spPr>
        <p:txBody>
          <a:bodyPr wrap="square" rtlCol="0">
            <a:spAutoFit/>
          </a:bodyPr>
          <a:lstStyle/>
          <a:p>
            <a:r>
              <a:rPr lang="en-US" sz="1100" dirty="0"/>
              <a:t>14 m/s</a:t>
            </a:r>
          </a:p>
        </p:txBody>
      </p:sp>
      <p:sp>
        <p:nvSpPr>
          <p:cNvPr id="20" name="TextBox 19">
            <a:extLst>
              <a:ext uri="{FF2B5EF4-FFF2-40B4-BE49-F238E27FC236}">
                <a16:creationId xmlns:a16="http://schemas.microsoft.com/office/drawing/2014/main" id="{A87487B6-1F8A-424F-AD40-05D3A47F644F}"/>
              </a:ext>
            </a:extLst>
          </p:cNvPr>
          <p:cNvSpPr txBox="1"/>
          <p:nvPr/>
        </p:nvSpPr>
        <p:spPr>
          <a:xfrm>
            <a:off x="7879124" y="3139440"/>
            <a:ext cx="633577" cy="261610"/>
          </a:xfrm>
          <a:prstGeom prst="rect">
            <a:avLst/>
          </a:prstGeom>
          <a:noFill/>
        </p:spPr>
        <p:txBody>
          <a:bodyPr wrap="square" rtlCol="0">
            <a:spAutoFit/>
          </a:bodyPr>
          <a:lstStyle/>
          <a:p>
            <a:r>
              <a:rPr lang="en-US" sz="1100" dirty="0"/>
              <a:t>2 m/s</a:t>
            </a:r>
          </a:p>
        </p:txBody>
      </p:sp>
      <p:sp>
        <p:nvSpPr>
          <p:cNvPr id="21" name="TextBox 20">
            <a:extLst>
              <a:ext uri="{FF2B5EF4-FFF2-40B4-BE49-F238E27FC236}">
                <a16:creationId xmlns:a16="http://schemas.microsoft.com/office/drawing/2014/main" id="{EF2DCA60-78FF-440B-B26C-5DB22CE6E2F6}"/>
              </a:ext>
            </a:extLst>
          </p:cNvPr>
          <p:cNvSpPr txBox="1"/>
          <p:nvPr/>
        </p:nvSpPr>
        <p:spPr>
          <a:xfrm>
            <a:off x="4856016" y="3465571"/>
            <a:ext cx="730926" cy="261610"/>
          </a:xfrm>
          <a:prstGeom prst="rect">
            <a:avLst/>
          </a:prstGeom>
          <a:noFill/>
        </p:spPr>
        <p:txBody>
          <a:bodyPr wrap="square" rtlCol="0">
            <a:spAutoFit/>
          </a:bodyPr>
          <a:lstStyle/>
          <a:p>
            <a:r>
              <a:rPr lang="en-US" sz="1100" dirty="0"/>
              <a:t>2 cm/px</a:t>
            </a:r>
          </a:p>
        </p:txBody>
      </p:sp>
      <p:sp>
        <p:nvSpPr>
          <p:cNvPr id="23" name="TextBox 22">
            <a:extLst>
              <a:ext uri="{FF2B5EF4-FFF2-40B4-BE49-F238E27FC236}">
                <a16:creationId xmlns:a16="http://schemas.microsoft.com/office/drawing/2014/main" id="{7762C54E-16FE-4D88-9627-8A368EA0C67D}"/>
              </a:ext>
            </a:extLst>
          </p:cNvPr>
          <p:cNvSpPr txBox="1"/>
          <p:nvPr/>
        </p:nvSpPr>
        <p:spPr>
          <a:xfrm>
            <a:off x="7210355" y="3450515"/>
            <a:ext cx="730926" cy="261610"/>
          </a:xfrm>
          <a:prstGeom prst="rect">
            <a:avLst/>
          </a:prstGeom>
          <a:noFill/>
        </p:spPr>
        <p:txBody>
          <a:bodyPr wrap="square" rtlCol="0">
            <a:spAutoFit/>
          </a:bodyPr>
          <a:lstStyle/>
          <a:p>
            <a:r>
              <a:rPr lang="en-US" sz="1100" dirty="0"/>
              <a:t>12 cm/px</a:t>
            </a:r>
          </a:p>
        </p:txBody>
      </p:sp>
      <p:sp>
        <p:nvSpPr>
          <p:cNvPr id="4" name="Rectangle 3">
            <a:extLst>
              <a:ext uri="{FF2B5EF4-FFF2-40B4-BE49-F238E27FC236}">
                <a16:creationId xmlns:a16="http://schemas.microsoft.com/office/drawing/2014/main" id="{4AC1FEC1-36B3-4CE7-8549-A5D8A52AA5F1}"/>
              </a:ext>
            </a:extLst>
          </p:cNvPr>
          <p:cNvSpPr/>
          <p:nvPr/>
        </p:nvSpPr>
        <p:spPr>
          <a:xfrm>
            <a:off x="7814161" y="1222647"/>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453D5AF-32BA-4637-961D-A38BEFADE123}"/>
              </a:ext>
            </a:extLst>
          </p:cNvPr>
          <p:cNvCxnSpPr>
            <a:cxnSpLocks/>
          </p:cNvCxnSpPr>
          <p:nvPr/>
        </p:nvCxnSpPr>
        <p:spPr>
          <a:xfrm>
            <a:off x="7876550" y="1270272"/>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D8D5F3B-F849-4D0A-A5F0-80F44D80B983}"/>
              </a:ext>
            </a:extLst>
          </p:cNvPr>
          <p:cNvSpPr/>
          <p:nvPr/>
        </p:nvSpPr>
        <p:spPr>
          <a:xfrm>
            <a:off x="7792571" y="3241947"/>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8EFD729-7FFC-4E10-B548-CC14FF64F4F4}"/>
              </a:ext>
            </a:extLst>
          </p:cNvPr>
          <p:cNvCxnSpPr>
            <a:cxnSpLocks/>
          </p:cNvCxnSpPr>
          <p:nvPr/>
        </p:nvCxnSpPr>
        <p:spPr>
          <a:xfrm>
            <a:off x="7854960" y="3289572"/>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FFBECA26-9AE3-4167-B7C4-8ECE00E5463D}"/>
              </a:ext>
            </a:extLst>
          </p:cNvPr>
          <p:cNvSpPr/>
          <p:nvPr/>
        </p:nvSpPr>
        <p:spPr>
          <a:xfrm>
            <a:off x="5145255" y="345864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5B0007DA-6C13-4FE5-8812-633C7D1B69BA}"/>
              </a:ext>
            </a:extLst>
          </p:cNvPr>
          <p:cNvCxnSpPr>
            <a:cxnSpLocks/>
          </p:cNvCxnSpPr>
          <p:nvPr/>
        </p:nvCxnSpPr>
        <p:spPr>
          <a:xfrm>
            <a:off x="5202883" y="350150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5745265B-BF5E-4E66-9DBC-6C04690FD2C4}"/>
              </a:ext>
            </a:extLst>
          </p:cNvPr>
          <p:cNvSpPr/>
          <p:nvPr/>
        </p:nvSpPr>
        <p:spPr>
          <a:xfrm>
            <a:off x="7583655" y="344340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E904B74B-643F-4517-9B77-E939892FACCB}"/>
              </a:ext>
            </a:extLst>
          </p:cNvPr>
          <p:cNvCxnSpPr>
            <a:cxnSpLocks/>
            <a:stCxn id="33" idx="1"/>
          </p:cNvCxnSpPr>
          <p:nvPr/>
        </p:nvCxnSpPr>
        <p:spPr>
          <a:xfrm flipH="1">
            <a:off x="7460625" y="3489836"/>
            <a:ext cx="123030" cy="51196"/>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8E3E99D0-F145-41A0-88DB-F78C984FFB1F}"/>
              </a:ext>
            </a:extLst>
          </p:cNvPr>
          <p:cNvSpPr txBox="1"/>
          <p:nvPr/>
        </p:nvSpPr>
        <p:spPr>
          <a:xfrm>
            <a:off x="4619796" y="1141471"/>
            <a:ext cx="730926" cy="261610"/>
          </a:xfrm>
          <a:prstGeom prst="rect">
            <a:avLst/>
          </a:prstGeom>
          <a:noFill/>
        </p:spPr>
        <p:txBody>
          <a:bodyPr wrap="square" rtlCol="0">
            <a:spAutoFit/>
          </a:bodyPr>
          <a:lstStyle/>
          <a:p>
            <a:r>
              <a:rPr lang="en-US" sz="1100" dirty="0"/>
              <a:t>100%</a:t>
            </a:r>
          </a:p>
        </p:txBody>
      </p:sp>
      <p:sp>
        <p:nvSpPr>
          <p:cNvPr id="53" name="Rectangle 52">
            <a:extLst>
              <a:ext uri="{FF2B5EF4-FFF2-40B4-BE49-F238E27FC236}">
                <a16:creationId xmlns:a16="http://schemas.microsoft.com/office/drawing/2014/main" id="{EDF71CAF-8F2D-406D-9E89-EE3DAC471AAD}"/>
              </a:ext>
            </a:extLst>
          </p:cNvPr>
          <p:cNvSpPr/>
          <p:nvPr/>
        </p:nvSpPr>
        <p:spPr>
          <a:xfrm>
            <a:off x="4616935" y="105834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B5878B05-3E14-405B-8008-64E0D8A2F275}"/>
              </a:ext>
            </a:extLst>
          </p:cNvPr>
          <p:cNvCxnSpPr>
            <a:cxnSpLocks/>
          </p:cNvCxnSpPr>
          <p:nvPr/>
        </p:nvCxnSpPr>
        <p:spPr>
          <a:xfrm>
            <a:off x="4674563" y="110120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53694B16-7DEF-4DEE-A751-6209493DEE8B}"/>
              </a:ext>
            </a:extLst>
          </p:cNvPr>
          <p:cNvSpPr txBox="1"/>
          <p:nvPr/>
        </p:nvSpPr>
        <p:spPr>
          <a:xfrm>
            <a:off x="4645196" y="3184901"/>
            <a:ext cx="730926" cy="261610"/>
          </a:xfrm>
          <a:prstGeom prst="rect">
            <a:avLst/>
          </a:prstGeom>
          <a:noFill/>
        </p:spPr>
        <p:txBody>
          <a:bodyPr wrap="square" rtlCol="0">
            <a:spAutoFit/>
          </a:bodyPr>
          <a:lstStyle/>
          <a:p>
            <a:r>
              <a:rPr lang="en-US" sz="1100" dirty="0"/>
              <a:t>75%</a:t>
            </a:r>
          </a:p>
        </p:txBody>
      </p:sp>
      <p:sp>
        <p:nvSpPr>
          <p:cNvPr id="56" name="Rectangle 55">
            <a:extLst>
              <a:ext uri="{FF2B5EF4-FFF2-40B4-BE49-F238E27FC236}">
                <a16:creationId xmlns:a16="http://schemas.microsoft.com/office/drawing/2014/main" id="{7090DC86-8C6B-411E-8886-F0AD5C81F68A}"/>
              </a:ext>
            </a:extLst>
          </p:cNvPr>
          <p:cNvSpPr/>
          <p:nvPr/>
        </p:nvSpPr>
        <p:spPr>
          <a:xfrm>
            <a:off x="4566134" y="3400221"/>
            <a:ext cx="101115" cy="72231"/>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10EB0828-8C82-4B0B-88B7-CB3038D4DC64}"/>
              </a:ext>
            </a:extLst>
          </p:cNvPr>
          <p:cNvCxnSpPr>
            <a:cxnSpLocks/>
          </p:cNvCxnSpPr>
          <p:nvPr/>
        </p:nvCxnSpPr>
        <p:spPr>
          <a:xfrm flipV="1">
            <a:off x="4686300" y="3364502"/>
            <a:ext cx="57150" cy="7620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26BE0767-AC18-48D0-A454-AD95635E86B3}"/>
              </a:ext>
            </a:extLst>
          </p:cNvPr>
          <p:cNvSpPr txBox="1"/>
          <p:nvPr/>
        </p:nvSpPr>
        <p:spPr>
          <a:xfrm rot="16200000">
            <a:off x="7802346" y="2037250"/>
            <a:ext cx="1029907" cy="276999"/>
          </a:xfrm>
          <a:prstGeom prst="rect">
            <a:avLst/>
          </a:prstGeom>
          <a:noFill/>
        </p:spPr>
        <p:txBody>
          <a:bodyPr wrap="square" rtlCol="0">
            <a:spAutoFit/>
          </a:bodyPr>
          <a:lstStyle/>
          <a:p>
            <a:r>
              <a:rPr lang="en-US" sz="1200" dirty="0"/>
              <a:t>Overlap (%)</a:t>
            </a:r>
          </a:p>
        </p:txBody>
      </p:sp>
      <p:sp>
        <p:nvSpPr>
          <p:cNvPr id="60" name="TextBox 59">
            <a:extLst>
              <a:ext uri="{FF2B5EF4-FFF2-40B4-BE49-F238E27FC236}">
                <a16:creationId xmlns:a16="http://schemas.microsoft.com/office/drawing/2014/main" id="{E053E2F4-B569-4E95-941C-997184E249CE}"/>
              </a:ext>
            </a:extLst>
          </p:cNvPr>
          <p:cNvSpPr txBox="1"/>
          <p:nvPr/>
        </p:nvSpPr>
        <p:spPr>
          <a:xfrm>
            <a:off x="8849172" y="800923"/>
            <a:ext cx="2379177" cy="307777"/>
          </a:xfrm>
          <a:prstGeom prst="rect">
            <a:avLst/>
          </a:prstGeom>
          <a:noFill/>
        </p:spPr>
        <p:txBody>
          <a:bodyPr wrap="none" rtlCol="0">
            <a:spAutoFit/>
          </a:bodyPr>
          <a:lstStyle/>
          <a:p>
            <a:r>
              <a:rPr lang="en-US" sz="1400" b="1" dirty="0"/>
              <a:t>XTR Surface Plot @ t = 4sec</a:t>
            </a:r>
          </a:p>
        </p:txBody>
      </p:sp>
      <p:sp>
        <p:nvSpPr>
          <p:cNvPr id="61" name="TextBox 60">
            <a:extLst>
              <a:ext uri="{FF2B5EF4-FFF2-40B4-BE49-F238E27FC236}">
                <a16:creationId xmlns:a16="http://schemas.microsoft.com/office/drawing/2014/main" id="{4740D493-AD72-48C8-BC84-A68B71A962CE}"/>
              </a:ext>
            </a:extLst>
          </p:cNvPr>
          <p:cNvSpPr txBox="1"/>
          <p:nvPr/>
        </p:nvSpPr>
        <p:spPr>
          <a:xfrm>
            <a:off x="9594038" y="3459405"/>
            <a:ext cx="1266623" cy="276999"/>
          </a:xfrm>
          <a:prstGeom prst="rect">
            <a:avLst/>
          </a:prstGeom>
          <a:noFill/>
        </p:spPr>
        <p:txBody>
          <a:bodyPr wrap="square" rtlCol="0">
            <a:spAutoFit/>
          </a:bodyPr>
          <a:lstStyle/>
          <a:p>
            <a:r>
              <a:rPr lang="en-US" sz="1200" dirty="0"/>
              <a:t>GSD (cm/px)</a:t>
            </a:r>
          </a:p>
        </p:txBody>
      </p:sp>
      <p:sp>
        <p:nvSpPr>
          <p:cNvPr id="62" name="TextBox 61">
            <a:extLst>
              <a:ext uri="{FF2B5EF4-FFF2-40B4-BE49-F238E27FC236}">
                <a16:creationId xmlns:a16="http://schemas.microsoft.com/office/drawing/2014/main" id="{1994487C-5438-41AC-8CD1-1DE314D50DBC}"/>
              </a:ext>
            </a:extLst>
          </p:cNvPr>
          <p:cNvSpPr txBox="1"/>
          <p:nvPr/>
        </p:nvSpPr>
        <p:spPr>
          <a:xfrm rot="16200000">
            <a:off x="11266408" y="2131330"/>
            <a:ext cx="967208" cy="276999"/>
          </a:xfrm>
          <a:prstGeom prst="rect">
            <a:avLst/>
          </a:prstGeom>
          <a:noFill/>
        </p:spPr>
        <p:txBody>
          <a:bodyPr wrap="square" rtlCol="0">
            <a:spAutoFit/>
          </a:bodyPr>
          <a:lstStyle/>
          <a:p>
            <a:r>
              <a:rPr lang="en-US" sz="1200" dirty="0"/>
              <a:t>Speed (m/s)</a:t>
            </a:r>
          </a:p>
        </p:txBody>
      </p:sp>
      <p:sp>
        <p:nvSpPr>
          <p:cNvPr id="63" name="TextBox 62">
            <a:extLst>
              <a:ext uri="{FF2B5EF4-FFF2-40B4-BE49-F238E27FC236}">
                <a16:creationId xmlns:a16="http://schemas.microsoft.com/office/drawing/2014/main" id="{DCC76F45-0FE0-4D28-B309-182F6776C217}"/>
              </a:ext>
            </a:extLst>
          </p:cNvPr>
          <p:cNvSpPr txBox="1"/>
          <p:nvPr/>
        </p:nvSpPr>
        <p:spPr>
          <a:xfrm>
            <a:off x="8442496" y="1154171"/>
            <a:ext cx="730926" cy="261610"/>
          </a:xfrm>
          <a:prstGeom prst="rect">
            <a:avLst/>
          </a:prstGeom>
          <a:noFill/>
        </p:spPr>
        <p:txBody>
          <a:bodyPr wrap="square" rtlCol="0">
            <a:spAutoFit/>
          </a:bodyPr>
          <a:lstStyle/>
          <a:p>
            <a:r>
              <a:rPr lang="en-US" sz="1100" dirty="0"/>
              <a:t>100%</a:t>
            </a:r>
          </a:p>
        </p:txBody>
      </p:sp>
      <p:sp>
        <p:nvSpPr>
          <p:cNvPr id="64" name="Rectangle 63">
            <a:extLst>
              <a:ext uri="{FF2B5EF4-FFF2-40B4-BE49-F238E27FC236}">
                <a16:creationId xmlns:a16="http://schemas.microsoft.com/office/drawing/2014/main" id="{2757C694-7E88-4E57-9089-D3357599D74F}"/>
              </a:ext>
            </a:extLst>
          </p:cNvPr>
          <p:cNvSpPr/>
          <p:nvPr/>
        </p:nvSpPr>
        <p:spPr>
          <a:xfrm>
            <a:off x="8439635" y="107104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73AF94F2-6642-46E8-ADEE-6B32B8BAA5B3}"/>
              </a:ext>
            </a:extLst>
          </p:cNvPr>
          <p:cNvCxnSpPr>
            <a:cxnSpLocks/>
          </p:cNvCxnSpPr>
          <p:nvPr/>
        </p:nvCxnSpPr>
        <p:spPr>
          <a:xfrm>
            <a:off x="8497263" y="111390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3A298802-7B60-476E-8758-72F115205054}"/>
              </a:ext>
            </a:extLst>
          </p:cNvPr>
          <p:cNvSpPr txBox="1"/>
          <p:nvPr/>
        </p:nvSpPr>
        <p:spPr>
          <a:xfrm>
            <a:off x="8461546" y="3186171"/>
            <a:ext cx="730926" cy="261610"/>
          </a:xfrm>
          <a:prstGeom prst="rect">
            <a:avLst/>
          </a:prstGeom>
          <a:noFill/>
        </p:spPr>
        <p:txBody>
          <a:bodyPr wrap="square" rtlCol="0">
            <a:spAutoFit/>
          </a:bodyPr>
          <a:lstStyle/>
          <a:p>
            <a:r>
              <a:rPr lang="en-US" sz="1100" dirty="0"/>
              <a:t>75%</a:t>
            </a:r>
          </a:p>
        </p:txBody>
      </p:sp>
      <p:sp>
        <p:nvSpPr>
          <p:cNvPr id="67" name="Rectangle 66">
            <a:extLst>
              <a:ext uri="{FF2B5EF4-FFF2-40B4-BE49-F238E27FC236}">
                <a16:creationId xmlns:a16="http://schemas.microsoft.com/office/drawing/2014/main" id="{7AE2A7AF-BC3C-44CD-899C-B48FB46A4987}"/>
              </a:ext>
            </a:extLst>
          </p:cNvPr>
          <p:cNvSpPr/>
          <p:nvPr/>
        </p:nvSpPr>
        <p:spPr>
          <a:xfrm>
            <a:off x="8382484" y="3401491"/>
            <a:ext cx="101115" cy="72231"/>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2EDEF333-04F8-40E1-9486-C1ED623D03D6}"/>
              </a:ext>
            </a:extLst>
          </p:cNvPr>
          <p:cNvCxnSpPr>
            <a:cxnSpLocks/>
          </p:cNvCxnSpPr>
          <p:nvPr/>
        </p:nvCxnSpPr>
        <p:spPr>
          <a:xfrm flipV="1">
            <a:off x="8502650" y="3365772"/>
            <a:ext cx="57150" cy="7620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90940BBA-4E7D-4ADC-884D-1A2DC47CDB9B}"/>
              </a:ext>
            </a:extLst>
          </p:cNvPr>
          <p:cNvSpPr txBox="1"/>
          <p:nvPr/>
        </p:nvSpPr>
        <p:spPr>
          <a:xfrm>
            <a:off x="11689525" y="1132131"/>
            <a:ext cx="633577" cy="261610"/>
          </a:xfrm>
          <a:prstGeom prst="rect">
            <a:avLst/>
          </a:prstGeom>
          <a:noFill/>
        </p:spPr>
        <p:txBody>
          <a:bodyPr wrap="square" rtlCol="0">
            <a:spAutoFit/>
          </a:bodyPr>
          <a:lstStyle/>
          <a:p>
            <a:r>
              <a:rPr lang="en-US" sz="1100" dirty="0"/>
              <a:t>14 m/s</a:t>
            </a:r>
          </a:p>
        </p:txBody>
      </p:sp>
      <p:sp>
        <p:nvSpPr>
          <p:cNvPr id="70" name="TextBox 69">
            <a:extLst>
              <a:ext uri="{FF2B5EF4-FFF2-40B4-BE49-F238E27FC236}">
                <a16:creationId xmlns:a16="http://schemas.microsoft.com/office/drawing/2014/main" id="{F8CB79D4-E2AA-45CB-990E-236284DC7EF5}"/>
              </a:ext>
            </a:extLst>
          </p:cNvPr>
          <p:cNvSpPr txBox="1"/>
          <p:nvPr/>
        </p:nvSpPr>
        <p:spPr>
          <a:xfrm>
            <a:off x="11717064" y="3139440"/>
            <a:ext cx="633577" cy="261610"/>
          </a:xfrm>
          <a:prstGeom prst="rect">
            <a:avLst/>
          </a:prstGeom>
          <a:noFill/>
        </p:spPr>
        <p:txBody>
          <a:bodyPr wrap="square" rtlCol="0">
            <a:spAutoFit/>
          </a:bodyPr>
          <a:lstStyle/>
          <a:p>
            <a:r>
              <a:rPr lang="en-US" sz="1100" dirty="0"/>
              <a:t>2 m/s</a:t>
            </a:r>
          </a:p>
        </p:txBody>
      </p:sp>
      <p:sp>
        <p:nvSpPr>
          <p:cNvPr id="71" name="Rectangle 70">
            <a:extLst>
              <a:ext uri="{FF2B5EF4-FFF2-40B4-BE49-F238E27FC236}">
                <a16:creationId xmlns:a16="http://schemas.microsoft.com/office/drawing/2014/main" id="{386A6355-7E29-4E7A-A3A5-B106ABAFFF04}"/>
              </a:ext>
            </a:extLst>
          </p:cNvPr>
          <p:cNvSpPr/>
          <p:nvPr/>
        </p:nvSpPr>
        <p:spPr>
          <a:xfrm>
            <a:off x="11627336" y="1225822"/>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353FB683-BE44-4D0B-A0F3-9DD7E9DD9A01}"/>
              </a:ext>
            </a:extLst>
          </p:cNvPr>
          <p:cNvCxnSpPr>
            <a:cxnSpLocks/>
          </p:cNvCxnSpPr>
          <p:nvPr/>
        </p:nvCxnSpPr>
        <p:spPr>
          <a:xfrm>
            <a:off x="11689725" y="1273447"/>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201AA68C-0861-4B14-A15B-64040AFD584A}"/>
              </a:ext>
            </a:extLst>
          </p:cNvPr>
          <p:cNvSpPr/>
          <p:nvPr/>
        </p:nvSpPr>
        <p:spPr>
          <a:xfrm>
            <a:off x="11630511" y="3241947"/>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36998A1C-5AA0-4D1F-BBBF-0C9B3B75B50E}"/>
              </a:ext>
            </a:extLst>
          </p:cNvPr>
          <p:cNvCxnSpPr>
            <a:cxnSpLocks/>
          </p:cNvCxnSpPr>
          <p:nvPr/>
        </p:nvCxnSpPr>
        <p:spPr>
          <a:xfrm>
            <a:off x="11692900" y="3289572"/>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21260298-04E7-44CF-B974-5DC9BB7B9446}"/>
              </a:ext>
            </a:extLst>
          </p:cNvPr>
          <p:cNvSpPr txBox="1"/>
          <p:nvPr/>
        </p:nvSpPr>
        <p:spPr>
          <a:xfrm>
            <a:off x="8671096" y="3459221"/>
            <a:ext cx="730926" cy="261610"/>
          </a:xfrm>
          <a:prstGeom prst="rect">
            <a:avLst/>
          </a:prstGeom>
          <a:noFill/>
        </p:spPr>
        <p:txBody>
          <a:bodyPr wrap="square" rtlCol="0">
            <a:spAutoFit/>
          </a:bodyPr>
          <a:lstStyle/>
          <a:p>
            <a:r>
              <a:rPr lang="en-US" sz="1100" dirty="0"/>
              <a:t>2 cm/px</a:t>
            </a:r>
          </a:p>
        </p:txBody>
      </p:sp>
      <p:sp>
        <p:nvSpPr>
          <p:cNvPr id="76" name="TextBox 75">
            <a:extLst>
              <a:ext uri="{FF2B5EF4-FFF2-40B4-BE49-F238E27FC236}">
                <a16:creationId xmlns:a16="http://schemas.microsoft.com/office/drawing/2014/main" id="{28F72060-1664-475A-8145-AA56C3DF963A}"/>
              </a:ext>
            </a:extLst>
          </p:cNvPr>
          <p:cNvSpPr txBox="1"/>
          <p:nvPr/>
        </p:nvSpPr>
        <p:spPr>
          <a:xfrm>
            <a:off x="11031785" y="3453055"/>
            <a:ext cx="730926" cy="261610"/>
          </a:xfrm>
          <a:prstGeom prst="rect">
            <a:avLst/>
          </a:prstGeom>
          <a:noFill/>
        </p:spPr>
        <p:txBody>
          <a:bodyPr wrap="square" rtlCol="0">
            <a:spAutoFit/>
          </a:bodyPr>
          <a:lstStyle/>
          <a:p>
            <a:r>
              <a:rPr lang="en-US" sz="1100" dirty="0"/>
              <a:t>12 cm/px</a:t>
            </a:r>
          </a:p>
        </p:txBody>
      </p:sp>
      <p:sp>
        <p:nvSpPr>
          <p:cNvPr id="77" name="Rectangle 76">
            <a:extLst>
              <a:ext uri="{FF2B5EF4-FFF2-40B4-BE49-F238E27FC236}">
                <a16:creationId xmlns:a16="http://schemas.microsoft.com/office/drawing/2014/main" id="{D2990DFC-CC9B-4450-8F4C-E01BFA7DEA24}"/>
              </a:ext>
            </a:extLst>
          </p:cNvPr>
          <p:cNvSpPr/>
          <p:nvPr/>
        </p:nvSpPr>
        <p:spPr>
          <a:xfrm>
            <a:off x="8960335" y="345229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2859740D-B486-4D35-8DD8-F014852DC7AB}"/>
              </a:ext>
            </a:extLst>
          </p:cNvPr>
          <p:cNvCxnSpPr>
            <a:cxnSpLocks/>
          </p:cNvCxnSpPr>
          <p:nvPr/>
        </p:nvCxnSpPr>
        <p:spPr>
          <a:xfrm>
            <a:off x="9017963" y="349515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79" name="Rectangle 78">
            <a:extLst>
              <a:ext uri="{FF2B5EF4-FFF2-40B4-BE49-F238E27FC236}">
                <a16:creationId xmlns:a16="http://schemas.microsoft.com/office/drawing/2014/main" id="{1013EF41-0E0C-41B5-8B0B-142F2637F116}"/>
              </a:ext>
            </a:extLst>
          </p:cNvPr>
          <p:cNvSpPr/>
          <p:nvPr/>
        </p:nvSpPr>
        <p:spPr>
          <a:xfrm>
            <a:off x="11405085" y="344594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8840EEF1-17BC-4934-9DEE-C0451A9EF5BD}"/>
              </a:ext>
            </a:extLst>
          </p:cNvPr>
          <p:cNvCxnSpPr>
            <a:cxnSpLocks/>
            <a:stCxn id="79" idx="1"/>
          </p:cNvCxnSpPr>
          <p:nvPr/>
        </p:nvCxnSpPr>
        <p:spPr>
          <a:xfrm flipH="1">
            <a:off x="11282055" y="3492376"/>
            <a:ext cx="123030" cy="51196"/>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pic>
        <p:nvPicPr>
          <p:cNvPr id="85" name="Picture 84">
            <a:extLst>
              <a:ext uri="{FF2B5EF4-FFF2-40B4-BE49-F238E27FC236}">
                <a16:creationId xmlns:a16="http://schemas.microsoft.com/office/drawing/2014/main" id="{672687B7-BB5E-4748-BC3F-83E7A5C2C5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550" t="6813" r="9212" b="8447"/>
          <a:stretch/>
        </p:blipFill>
        <p:spPr>
          <a:xfrm>
            <a:off x="508000" y="3843020"/>
            <a:ext cx="3307080" cy="2446020"/>
          </a:xfrm>
          <a:prstGeom prst="rect">
            <a:avLst/>
          </a:prstGeom>
        </p:spPr>
      </p:pic>
      <p:sp>
        <p:nvSpPr>
          <p:cNvPr id="86" name="TextBox 85">
            <a:extLst>
              <a:ext uri="{FF2B5EF4-FFF2-40B4-BE49-F238E27FC236}">
                <a16:creationId xmlns:a16="http://schemas.microsoft.com/office/drawing/2014/main" id="{AB68F999-C96E-4283-A9BC-D909D44BE08E}"/>
              </a:ext>
            </a:extLst>
          </p:cNvPr>
          <p:cNvSpPr txBox="1"/>
          <p:nvPr/>
        </p:nvSpPr>
        <p:spPr>
          <a:xfrm rot="16200000">
            <a:off x="3928846" y="4911196"/>
            <a:ext cx="1029907" cy="276999"/>
          </a:xfrm>
          <a:prstGeom prst="rect">
            <a:avLst/>
          </a:prstGeom>
          <a:noFill/>
        </p:spPr>
        <p:txBody>
          <a:bodyPr wrap="square" rtlCol="0">
            <a:spAutoFit/>
          </a:bodyPr>
          <a:lstStyle/>
          <a:p>
            <a:r>
              <a:rPr lang="en-US" sz="1200" dirty="0"/>
              <a:t>Overlap (%)</a:t>
            </a:r>
          </a:p>
        </p:txBody>
      </p:sp>
      <p:sp>
        <p:nvSpPr>
          <p:cNvPr id="87" name="TextBox 86">
            <a:extLst>
              <a:ext uri="{FF2B5EF4-FFF2-40B4-BE49-F238E27FC236}">
                <a16:creationId xmlns:a16="http://schemas.microsoft.com/office/drawing/2014/main" id="{707D6F3E-AC20-490A-9F51-231CEA2FBADB}"/>
              </a:ext>
            </a:extLst>
          </p:cNvPr>
          <p:cNvSpPr txBox="1"/>
          <p:nvPr/>
        </p:nvSpPr>
        <p:spPr>
          <a:xfrm>
            <a:off x="5733238" y="6288901"/>
            <a:ext cx="1266623" cy="276999"/>
          </a:xfrm>
          <a:prstGeom prst="rect">
            <a:avLst/>
          </a:prstGeom>
          <a:noFill/>
        </p:spPr>
        <p:txBody>
          <a:bodyPr wrap="square" rtlCol="0">
            <a:spAutoFit/>
          </a:bodyPr>
          <a:lstStyle/>
          <a:p>
            <a:r>
              <a:rPr lang="en-US" sz="1200" dirty="0"/>
              <a:t>GSD (cm/px)</a:t>
            </a:r>
          </a:p>
        </p:txBody>
      </p:sp>
      <p:sp>
        <p:nvSpPr>
          <p:cNvPr id="88" name="TextBox 87">
            <a:extLst>
              <a:ext uri="{FF2B5EF4-FFF2-40B4-BE49-F238E27FC236}">
                <a16:creationId xmlns:a16="http://schemas.microsoft.com/office/drawing/2014/main" id="{0194787C-2D05-4ABE-841E-2D27522CAAD2}"/>
              </a:ext>
            </a:extLst>
          </p:cNvPr>
          <p:cNvSpPr txBox="1"/>
          <p:nvPr/>
        </p:nvSpPr>
        <p:spPr>
          <a:xfrm>
            <a:off x="769155" y="6234171"/>
            <a:ext cx="730926" cy="261610"/>
          </a:xfrm>
          <a:prstGeom prst="rect">
            <a:avLst/>
          </a:prstGeom>
          <a:noFill/>
        </p:spPr>
        <p:txBody>
          <a:bodyPr wrap="square" rtlCol="0">
            <a:spAutoFit/>
          </a:bodyPr>
          <a:lstStyle/>
          <a:p>
            <a:r>
              <a:rPr lang="en-US" sz="1100" dirty="0"/>
              <a:t>2 cm/px</a:t>
            </a:r>
          </a:p>
        </p:txBody>
      </p:sp>
      <p:sp>
        <p:nvSpPr>
          <p:cNvPr id="89" name="TextBox 88">
            <a:extLst>
              <a:ext uri="{FF2B5EF4-FFF2-40B4-BE49-F238E27FC236}">
                <a16:creationId xmlns:a16="http://schemas.microsoft.com/office/drawing/2014/main" id="{773ACCE4-0A6A-4755-A799-60410495B896}"/>
              </a:ext>
            </a:extLst>
          </p:cNvPr>
          <p:cNvSpPr txBox="1"/>
          <p:nvPr/>
        </p:nvSpPr>
        <p:spPr>
          <a:xfrm>
            <a:off x="3144133" y="6228005"/>
            <a:ext cx="730926" cy="261610"/>
          </a:xfrm>
          <a:prstGeom prst="rect">
            <a:avLst/>
          </a:prstGeom>
          <a:noFill/>
        </p:spPr>
        <p:txBody>
          <a:bodyPr wrap="square" rtlCol="0">
            <a:spAutoFit/>
          </a:bodyPr>
          <a:lstStyle/>
          <a:p>
            <a:r>
              <a:rPr lang="en-US" sz="1100" dirty="0"/>
              <a:t>12 cm/px</a:t>
            </a:r>
          </a:p>
        </p:txBody>
      </p:sp>
      <p:sp>
        <p:nvSpPr>
          <p:cNvPr id="90" name="Rectangle 89">
            <a:extLst>
              <a:ext uri="{FF2B5EF4-FFF2-40B4-BE49-F238E27FC236}">
                <a16:creationId xmlns:a16="http://schemas.microsoft.com/office/drawing/2014/main" id="{8B8F8B11-D86B-49C6-8FAA-1A4260CBB47D}"/>
              </a:ext>
            </a:extLst>
          </p:cNvPr>
          <p:cNvSpPr/>
          <p:nvPr/>
        </p:nvSpPr>
        <p:spPr>
          <a:xfrm>
            <a:off x="1058394" y="622724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0F3231EA-C014-405F-8CF3-CE8FECF27BA9}"/>
              </a:ext>
            </a:extLst>
          </p:cNvPr>
          <p:cNvCxnSpPr>
            <a:cxnSpLocks/>
          </p:cNvCxnSpPr>
          <p:nvPr/>
        </p:nvCxnSpPr>
        <p:spPr>
          <a:xfrm>
            <a:off x="1116022" y="627010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82C40AB5-AC18-49E3-925F-7606AA9A7E75}"/>
              </a:ext>
            </a:extLst>
          </p:cNvPr>
          <p:cNvSpPr/>
          <p:nvPr/>
        </p:nvSpPr>
        <p:spPr>
          <a:xfrm>
            <a:off x="3517433" y="622089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C2CFEE5F-8308-41F6-B11C-5863BECD5AD3}"/>
              </a:ext>
            </a:extLst>
          </p:cNvPr>
          <p:cNvCxnSpPr>
            <a:cxnSpLocks/>
            <a:stCxn id="92" idx="1"/>
          </p:cNvCxnSpPr>
          <p:nvPr/>
        </p:nvCxnSpPr>
        <p:spPr>
          <a:xfrm flipH="1">
            <a:off x="3394403" y="6267326"/>
            <a:ext cx="123030" cy="51196"/>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60353515-3FBA-46E5-9DE8-C5093C7E2879}"/>
              </a:ext>
            </a:extLst>
          </p:cNvPr>
          <p:cNvSpPr txBox="1"/>
          <p:nvPr/>
        </p:nvSpPr>
        <p:spPr>
          <a:xfrm>
            <a:off x="540555" y="3910071"/>
            <a:ext cx="730926" cy="261610"/>
          </a:xfrm>
          <a:prstGeom prst="rect">
            <a:avLst/>
          </a:prstGeom>
          <a:noFill/>
        </p:spPr>
        <p:txBody>
          <a:bodyPr wrap="square" rtlCol="0">
            <a:spAutoFit/>
          </a:bodyPr>
          <a:lstStyle/>
          <a:p>
            <a:r>
              <a:rPr lang="en-US" sz="1100" dirty="0"/>
              <a:t>100%</a:t>
            </a:r>
          </a:p>
        </p:txBody>
      </p:sp>
      <p:sp>
        <p:nvSpPr>
          <p:cNvPr id="95" name="Rectangle 94">
            <a:extLst>
              <a:ext uri="{FF2B5EF4-FFF2-40B4-BE49-F238E27FC236}">
                <a16:creationId xmlns:a16="http://schemas.microsoft.com/office/drawing/2014/main" id="{FA759D3D-7C84-4EB9-81A6-97D0D522E8FF}"/>
              </a:ext>
            </a:extLst>
          </p:cNvPr>
          <p:cNvSpPr/>
          <p:nvPr/>
        </p:nvSpPr>
        <p:spPr>
          <a:xfrm>
            <a:off x="537694" y="382694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E8E6E26B-A745-4194-A416-1F5101CEC61F}"/>
              </a:ext>
            </a:extLst>
          </p:cNvPr>
          <p:cNvCxnSpPr>
            <a:cxnSpLocks/>
          </p:cNvCxnSpPr>
          <p:nvPr/>
        </p:nvCxnSpPr>
        <p:spPr>
          <a:xfrm>
            <a:off x="595322" y="386980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97" name="TextBox 96">
            <a:extLst>
              <a:ext uri="{FF2B5EF4-FFF2-40B4-BE49-F238E27FC236}">
                <a16:creationId xmlns:a16="http://schemas.microsoft.com/office/drawing/2014/main" id="{AF056250-5B27-4450-A04F-1F180497E608}"/>
              </a:ext>
            </a:extLst>
          </p:cNvPr>
          <p:cNvSpPr txBox="1"/>
          <p:nvPr/>
        </p:nvSpPr>
        <p:spPr>
          <a:xfrm>
            <a:off x="559605" y="5942071"/>
            <a:ext cx="730926" cy="261610"/>
          </a:xfrm>
          <a:prstGeom prst="rect">
            <a:avLst/>
          </a:prstGeom>
          <a:noFill/>
        </p:spPr>
        <p:txBody>
          <a:bodyPr wrap="square" rtlCol="0">
            <a:spAutoFit/>
          </a:bodyPr>
          <a:lstStyle/>
          <a:p>
            <a:r>
              <a:rPr lang="en-US" sz="1100" dirty="0"/>
              <a:t>75%</a:t>
            </a:r>
          </a:p>
        </p:txBody>
      </p:sp>
      <p:sp>
        <p:nvSpPr>
          <p:cNvPr id="98" name="Rectangle 97">
            <a:extLst>
              <a:ext uri="{FF2B5EF4-FFF2-40B4-BE49-F238E27FC236}">
                <a16:creationId xmlns:a16="http://schemas.microsoft.com/office/drawing/2014/main" id="{F0A75233-A669-4380-9688-A104AF120D07}"/>
              </a:ext>
            </a:extLst>
          </p:cNvPr>
          <p:cNvSpPr/>
          <p:nvPr/>
        </p:nvSpPr>
        <p:spPr>
          <a:xfrm>
            <a:off x="480543" y="6157391"/>
            <a:ext cx="101115" cy="72231"/>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9" name="Straight Arrow Connector 98">
            <a:extLst>
              <a:ext uri="{FF2B5EF4-FFF2-40B4-BE49-F238E27FC236}">
                <a16:creationId xmlns:a16="http://schemas.microsoft.com/office/drawing/2014/main" id="{0FAA0078-28DF-495B-BBDB-F8DA042065CD}"/>
              </a:ext>
            </a:extLst>
          </p:cNvPr>
          <p:cNvCxnSpPr>
            <a:cxnSpLocks/>
          </p:cNvCxnSpPr>
          <p:nvPr/>
        </p:nvCxnSpPr>
        <p:spPr>
          <a:xfrm flipV="1">
            <a:off x="600709" y="6121672"/>
            <a:ext cx="57150" cy="7620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70244BFF-64F4-44E7-AA50-92C2B6FCCA3C}"/>
              </a:ext>
            </a:extLst>
          </p:cNvPr>
          <p:cNvSpPr txBox="1"/>
          <p:nvPr/>
        </p:nvSpPr>
        <p:spPr>
          <a:xfrm rot="16200000">
            <a:off x="7424659" y="4941776"/>
            <a:ext cx="967208" cy="276999"/>
          </a:xfrm>
          <a:prstGeom prst="rect">
            <a:avLst/>
          </a:prstGeom>
          <a:noFill/>
        </p:spPr>
        <p:txBody>
          <a:bodyPr wrap="square" rtlCol="0">
            <a:spAutoFit/>
          </a:bodyPr>
          <a:lstStyle/>
          <a:p>
            <a:r>
              <a:rPr lang="en-US" sz="1200" dirty="0"/>
              <a:t>Speed (m/s)</a:t>
            </a:r>
          </a:p>
        </p:txBody>
      </p:sp>
      <p:sp>
        <p:nvSpPr>
          <p:cNvPr id="101" name="TextBox 100">
            <a:extLst>
              <a:ext uri="{FF2B5EF4-FFF2-40B4-BE49-F238E27FC236}">
                <a16:creationId xmlns:a16="http://schemas.microsoft.com/office/drawing/2014/main" id="{47DCA7D2-0206-4F52-886A-DFFFF205E0C7}"/>
              </a:ext>
            </a:extLst>
          </p:cNvPr>
          <p:cNvSpPr txBox="1"/>
          <p:nvPr/>
        </p:nvSpPr>
        <p:spPr>
          <a:xfrm>
            <a:off x="3787584" y="3888031"/>
            <a:ext cx="633577" cy="261610"/>
          </a:xfrm>
          <a:prstGeom prst="rect">
            <a:avLst/>
          </a:prstGeom>
          <a:noFill/>
        </p:spPr>
        <p:txBody>
          <a:bodyPr wrap="square" rtlCol="0">
            <a:spAutoFit/>
          </a:bodyPr>
          <a:lstStyle/>
          <a:p>
            <a:r>
              <a:rPr lang="en-US" sz="1100" dirty="0"/>
              <a:t>14 m/s</a:t>
            </a:r>
          </a:p>
        </p:txBody>
      </p:sp>
      <p:sp>
        <p:nvSpPr>
          <p:cNvPr id="102" name="Rectangle 101">
            <a:extLst>
              <a:ext uri="{FF2B5EF4-FFF2-40B4-BE49-F238E27FC236}">
                <a16:creationId xmlns:a16="http://schemas.microsoft.com/office/drawing/2014/main" id="{734B4A5A-65D0-4AA9-BAFD-51E9294A8742}"/>
              </a:ext>
            </a:extLst>
          </p:cNvPr>
          <p:cNvSpPr/>
          <p:nvPr/>
        </p:nvSpPr>
        <p:spPr>
          <a:xfrm>
            <a:off x="3725395" y="3981722"/>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3" name="Straight Arrow Connector 102">
            <a:extLst>
              <a:ext uri="{FF2B5EF4-FFF2-40B4-BE49-F238E27FC236}">
                <a16:creationId xmlns:a16="http://schemas.microsoft.com/office/drawing/2014/main" id="{3AA570A7-0CBA-4CCE-AB15-E06622CB314F}"/>
              </a:ext>
            </a:extLst>
          </p:cNvPr>
          <p:cNvCxnSpPr>
            <a:cxnSpLocks/>
          </p:cNvCxnSpPr>
          <p:nvPr/>
        </p:nvCxnSpPr>
        <p:spPr>
          <a:xfrm>
            <a:off x="3787784" y="4029347"/>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04" name="TextBox 103">
            <a:extLst>
              <a:ext uri="{FF2B5EF4-FFF2-40B4-BE49-F238E27FC236}">
                <a16:creationId xmlns:a16="http://schemas.microsoft.com/office/drawing/2014/main" id="{E785E64E-F8A5-48C7-8EFE-6C85D0D62934}"/>
              </a:ext>
            </a:extLst>
          </p:cNvPr>
          <p:cNvSpPr txBox="1"/>
          <p:nvPr/>
        </p:nvSpPr>
        <p:spPr>
          <a:xfrm>
            <a:off x="3815123" y="5885815"/>
            <a:ext cx="633577" cy="261610"/>
          </a:xfrm>
          <a:prstGeom prst="rect">
            <a:avLst/>
          </a:prstGeom>
          <a:noFill/>
        </p:spPr>
        <p:txBody>
          <a:bodyPr wrap="square" rtlCol="0">
            <a:spAutoFit/>
          </a:bodyPr>
          <a:lstStyle/>
          <a:p>
            <a:r>
              <a:rPr lang="en-US" sz="1100" dirty="0"/>
              <a:t>2 m/s</a:t>
            </a:r>
          </a:p>
        </p:txBody>
      </p:sp>
      <p:sp>
        <p:nvSpPr>
          <p:cNvPr id="105" name="Rectangle 104">
            <a:extLst>
              <a:ext uri="{FF2B5EF4-FFF2-40B4-BE49-F238E27FC236}">
                <a16:creationId xmlns:a16="http://schemas.microsoft.com/office/drawing/2014/main" id="{A8689071-A29F-4368-B7E1-AA5B7242748F}"/>
              </a:ext>
            </a:extLst>
          </p:cNvPr>
          <p:cNvSpPr/>
          <p:nvPr/>
        </p:nvSpPr>
        <p:spPr>
          <a:xfrm>
            <a:off x="3728570" y="5988322"/>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F38648A0-C297-41DA-ACF7-576276A660BA}"/>
              </a:ext>
            </a:extLst>
          </p:cNvPr>
          <p:cNvCxnSpPr>
            <a:cxnSpLocks/>
          </p:cNvCxnSpPr>
          <p:nvPr/>
        </p:nvCxnSpPr>
        <p:spPr>
          <a:xfrm>
            <a:off x="3790959" y="6035947"/>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C9C18170-8F87-449C-ACCE-C80B13D3A666}"/>
              </a:ext>
            </a:extLst>
          </p:cNvPr>
          <p:cNvSpPr txBox="1"/>
          <p:nvPr/>
        </p:nvSpPr>
        <p:spPr>
          <a:xfrm>
            <a:off x="1036131" y="3582223"/>
            <a:ext cx="2379177" cy="307777"/>
          </a:xfrm>
          <a:prstGeom prst="rect">
            <a:avLst/>
          </a:prstGeom>
          <a:noFill/>
        </p:spPr>
        <p:txBody>
          <a:bodyPr wrap="none" rtlCol="0">
            <a:spAutoFit/>
          </a:bodyPr>
          <a:lstStyle/>
          <a:p>
            <a:r>
              <a:rPr lang="en-US" sz="1400" b="1" dirty="0"/>
              <a:t>XTR Surface Plot @ t = 3sec</a:t>
            </a:r>
          </a:p>
        </p:txBody>
      </p:sp>
      <p:pic>
        <p:nvPicPr>
          <p:cNvPr id="108" name="Picture 107">
            <a:extLst>
              <a:ext uri="{FF2B5EF4-FFF2-40B4-BE49-F238E27FC236}">
                <a16:creationId xmlns:a16="http://schemas.microsoft.com/office/drawing/2014/main" id="{DFAEA6B4-7A36-4E24-86B1-FC79F65FF6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9164" t="7037" r="9426" b="8518"/>
          <a:stretch/>
        </p:blipFill>
        <p:spPr>
          <a:xfrm>
            <a:off x="4533901" y="3911600"/>
            <a:ext cx="3319513" cy="2441448"/>
          </a:xfrm>
          <a:prstGeom prst="rect">
            <a:avLst/>
          </a:prstGeom>
        </p:spPr>
      </p:pic>
      <p:pic>
        <p:nvPicPr>
          <p:cNvPr id="109" name="Picture 108">
            <a:extLst>
              <a:ext uri="{FF2B5EF4-FFF2-40B4-BE49-F238E27FC236}">
                <a16:creationId xmlns:a16="http://schemas.microsoft.com/office/drawing/2014/main" id="{06E7DC3C-E986-4BFD-9047-17DBFBADE6F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9425" t="6543" r="9090" b="7861"/>
          <a:stretch/>
        </p:blipFill>
        <p:spPr>
          <a:xfrm>
            <a:off x="8407400" y="3927471"/>
            <a:ext cx="3241039" cy="2414016"/>
          </a:xfrm>
          <a:prstGeom prst="rect">
            <a:avLst/>
          </a:prstGeom>
        </p:spPr>
      </p:pic>
      <p:sp>
        <p:nvSpPr>
          <p:cNvPr id="110" name="TextBox 109">
            <a:extLst>
              <a:ext uri="{FF2B5EF4-FFF2-40B4-BE49-F238E27FC236}">
                <a16:creationId xmlns:a16="http://schemas.microsoft.com/office/drawing/2014/main" id="{4A003A03-7018-4BB5-887E-795C77027917}"/>
              </a:ext>
            </a:extLst>
          </p:cNvPr>
          <p:cNvSpPr txBox="1"/>
          <p:nvPr/>
        </p:nvSpPr>
        <p:spPr>
          <a:xfrm>
            <a:off x="4886772" y="3658423"/>
            <a:ext cx="2379177" cy="307777"/>
          </a:xfrm>
          <a:prstGeom prst="rect">
            <a:avLst/>
          </a:prstGeom>
          <a:noFill/>
        </p:spPr>
        <p:txBody>
          <a:bodyPr wrap="none" rtlCol="0">
            <a:spAutoFit/>
          </a:bodyPr>
          <a:lstStyle/>
          <a:p>
            <a:r>
              <a:rPr lang="en-US" sz="1400" b="1" dirty="0"/>
              <a:t>XTR Surface Plot @ t = 2sec</a:t>
            </a:r>
          </a:p>
        </p:txBody>
      </p:sp>
      <p:sp>
        <p:nvSpPr>
          <p:cNvPr id="111" name="TextBox 110">
            <a:extLst>
              <a:ext uri="{FF2B5EF4-FFF2-40B4-BE49-F238E27FC236}">
                <a16:creationId xmlns:a16="http://schemas.microsoft.com/office/drawing/2014/main" id="{24284FE2-3791-4B2D-9258-32831F983F93}"/>
              </a:ext>
            </a:extLst>
          </p:cNvPr>
          <p:cNvSpPr txBox="1"/>
          <p:nvPr/>
        </p:nvSpPr>
        <p:spPr>
          <a:xfrm>
            <a:off x="8836471" y="3648895"/>
            <a:ext cx="2379177" cy="307777"/>
          </a:xfrm>
          <a:prstGeom prst="rect">
            <a:avLst/>
          </a:prstGeom>
          <a:noFill/>
        </p:spPr>
        <p:txBody>
          <a:bodyPr wrap="none" rtlCol="0">
            <a:spAutoFit/>
          </a:bodyPr>
          <a:lstStyle/>
          <a:p>
            <a:r>
              <a:rPr lang="en-US" sz="1400" b="1" dirty="0"/>
              <a:t>XTR Surface Plot @ t = 1sec</a:t>
            </a:r>
          </a:p>
        </p:txBody>
      </p:sp>
      <p:sp>
        <p:nvSpPr>
          <p:cNvPr id="112" name="TextBox 111">
            <a:extLst>
              <a:ext uri="{FF2B5EF4-FFF2-40B4-BE49-F238E27FC236}">
                <a16:creationId xmlns:a16="http://schemas.microsoft.com/office/drawing/2014/main" id="{796176B7-188D-41FD-867A-7943D4D6EC71}"/>
              </a:ext>
            </a:extLst>
          </p:cNvPr>
          <p:cNvSpPr txBox="1"/>
          <p:nvPr/>
        </p:nvSpPr>
        <p:spPr>
          <a:xfrm rot="16200000">
            <a:off x="7789646" y="4901668"/>
            <a:ext cx="1029907" cy="276999"/>
          </a:xfrm>
          <a:prstGeom prst="rect">
            <a:avLst/>
          </a:prstGeom>
          <a:noFill/>
        </p:spPr>
        <p:txBody>
          <a:bodyPr wrap="square" rtlCol="0">
            <a:spAutoFit/>
          </a:bodyPr>
          <a:lstStyle/>
          <a:p>
            <a:r>
              <a:rPr lang="en-US" sz="1200" dirty="0"/>
              <a:t>Overlap (%)</a:t>
            </a:r>
          </a:p>
        </p:txBody>
      </p:sp>
      <p:sp>
        <p:nvSpPr>
          <p:cNvPr id="113" name="TextBox 112">
            <a:extLst>
              <a:ext uri="{FF2B5EF4-FFF2-40B4-BE49-F238E27FC236}">
                <a16:creationId xmlns:a16="http://schemas.microsoft.com/office/drawing/2014/main" id="{7DDFDEC4-DB3E-4A2F-A74E-0AD999567474}"/>
              </a:ext>
            </a:extLst>
          </p:cNvPr>
          <p:cNvSpPr txBox="1"/>
          <p:nvPr/>
        </p:nvSpPr>
        <p:spPr>
          <a:xfrm>
            <a:off x="9594038" y="6279373"/>
            <a:ext cx="1266623" cy="276999"/>
          </a:xfrm>
          <a:prstGeom prst="rect">
            <a:avLst/>
          </a:prstGeom>
          <a:noFill/>
        </p:spPr>
        <p:txBody>
          <a:bodyPr wrap="square" rtlCol="0">
            <a:spAutoFit/>
          </a:bodyPr>
          <a:lstStyle/>
          <a:p>
            <a:r>
              <a:rPr lang="en-US" sz="1200" dirty="0"/>
              <a:t>GSD (cm/px)</a:t>
            </a:r>
          </a:p>
        </p:txBody>
      </p:sp>
      <p:sp>
        <p:nvSpPr>
          <p:cNvPr id="114" name="TextBox 113">
            <a:extLst>
              <a:ext uri="{FF2B5EF4-FFF2-40B4-BE49-F238E27FC236}">
                <a16:creationId xmlns:a16="http://schemas.microsoft.com/office/drawing/2014/main" id="{3854D5C7-391B-44BC-A124-D111296075E8}"/>
              </a:ext>
            </a:extLst>
          </p:cNvPr>
          <p:cNvSpPr txBox="1"/>
          <p:nvPr/>
        </p:nvSpPr>
        <p:spPr>
          <a:xfrm rot="16200000">
            <a:off x="11285459" y="4932248"/>
            <a:ext cx="967208" cy="276999"/>
          </a:xfrm>
          <a:prstGeom prst="rect">
            <a:avLst/>
          </a:prstGeom>
          <a:noFill/>
        </p:spPr>
        <p:txBody>
          <a:bodyPr wrap="square" rtlCol="0">
            <a:spAutoFit/>
          </a:bodyPr>
          <a:lstStyle/>
          <a:p>
            <a:r>
              <a:rPr lang="en-US" sz="1200" dirty="0"/>
              <a:t>Speed (m/s)</a:t>
            </a:r>
          </a:p>
        </p:txBody>
      </p:sp>
      <p:sp>
        <p:nvSpPr>
          <p:cNvPr id="115" name="TextBox 114">
            <a:extLst>
              <a:ext uri="{FF2B5EF4-FFF2-40B4-BE49-F238E27FC236}">
                <a16:creationId xmlns:a16="http://schemas.microsoft.com/office/drawing/2014/main" id="{18B597EC-FD7A-4F13-9A4D-323BFA4A476F}"/>
              </a:ext>
            </a:extLst>
          </p:cNvPr>
          <p:cNvSpPr txBox="1"/>
          <p:nvPr/>
        </p:nvSpPr>
        <p:spPr>
          <a:xfrm>
            <a:off x="4594396" y="3967221"/>
            <a:ext cx="730926" cy="261610"/>
          </a:xfrm>
          <a:prstGeom prst="rect">
            <a:avLst/>
          </a:prstGeom>
          <a:noFill/>
        </p:spPr>
        <p:txBody>
          <a:bodyPr wrap="square" rtlCol="0">
            <a:spAutoFit/>
          </a:bodyPr>
          <a:lstStyle/>
          <a:p>
            <a:r>
              <a:rPr lang="en-US" sz="1100" dirty="0"/>
              <a:t>100%</a:t>
            </a:r>
          </a:p>
        </p:txBody>
      </p:sp>
      <p:sp>
        <p:nvSpPr>
          <p:cNvPr id="116" name="Rectangle 115">
            <a:extLst>
              <a:ext uri="{FF2B5EF4-FFF2-40B4-BE49-F238E27FC236}">
                <a16:creationId xmlns:a16="http://schemas.microsoft.com/office/drawing/2014/main" id="{15AA79B9-E4BE-4CC7-A4DF-4A386175DF5D}"/>
              </a:ext>
            </a:extLst>
          </p:cNvPr>
          <p:cNvSpPr/>
          <p:nvPr/>
        </p:nvSpPr>
        <p:spPr>
          <a:xfrm>
            <a:off x="4591535" y="3884091"/>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0E6CEFFC-3C9A-4E03-837F-7366A855DF25}"/>
              </a:ext>
            </a:extLst>
          </p:cNvPr>
          <p:cNvCxnSpPr>
            <a:cxnSpLocks/>
          </p:cNvCxnSpPr>
          <p:nvPr/>
        </p:nvCxnSpPr>
        <p:spPr>
          <a:xfrm>
            <a:off x="4649163" y="3926954"/>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18" name="TextBox 117">
            <a:extLst>
              <a:ext uri="{FF2B5EF4-FFF2-40B4-BE49-F238E27FC236}">
                <a16:creationId xmlns:a16="http://schemas.microsoft.com/office/drawing/2014/main" id="{636772D3-0B7C-471A-AC54-465A716363D2}"/>
              </a:ext>
            </a:extLst>
          </p:cNvPr>
          <p:cNvSpPr txBox="1"/>
          <p:nvPr/>
        </p:nvSpPr>
        <p:spPr>
          <a:xfrm>
            <a:off x="4619796" y="6010651"/>
            <a:ext cx="730926" cy="261610"/>
          </a:xfrm>
          <a:prstGeom prst="rect">
            <a:avLst/>
          </a:prstGeom>
          <a:noFill/>
        </p:spPr>
        <p:txBody>
          <a:bodyPr wrap="square" rtlCol="0">
            <a:spAutoFit/>
          </a:bodyPr>
          <a:lstStyle/>
          <a:p>
            <a:r>
              <a:rPr lang="en-US" sz="1100" dirty="0"/>
              <a:t>75%</a:t>
            </a:r>
          </a:p>
        </p:txBody>
      </p:sp>
      <p:sp>
        <p:nvSpPr>
          <p:cNvPr id="119" name="Rectangle 118">
            <a:extLst>
              <a:ext uri="{FF2B5EF4-FFF2-40B4-BE49-F238E27FC236}">
                <a16:creationId xmlns:a16="http://schemas.microsoft.com/office/drawing/2014/main" id="{A800A71F-35F3-4C5E-9298-9BA285D88295}"/>
              </a:ext>
            </a:extLst>
          </p:cNvPr>
          <p:cNvSpPr/>
          <p:nvPr/>
        </p:nvSpPr>
        <p:spPr>
          <a:xfrm>
            <a:off x="4540734" y="6225971"/>
            <a:ext cx="101115" cy="72231"/>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75C37DB0-B154-4233-B724-7EFD2AEE13EC}"/>
              </a:ext>
            </a:extLst>
          </p:cNvPr>
          <p:cNvCxnSpPr>
            <a:cxnSpLocks/>
          </p:cNvCxnSpPr>
          <p:nvPr/>
        </p:nvCxnSpPr>
        <p:spPr>
          <a:xfrm flipV="1">
            <a:off x="4660900" y="6190252"/>
            <a:ext cx="57150" cy="7620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21" name="TextBox 120">
            <a:extLst>
              <a:ext uri="{FF2B5EF4-FFF2-40B4-BE49-F238E27FC236}">
                <a16:creationId xmlns:a16="http://schemas.microsoft.com/office/drawing/2014/main" id="{A324CCA2-C3E7-42EA-A1E6-7BD9283D3AE5}"/>
              </a:ext>
            </a:extLst>
          </p:cNvPr>
          <p:cNvSpPr txBox="1"/>
          <p:nvPr/>
        </p:nvSpPr>
        <p:spPr>
          <a:xfrm>
            <a:off x="4821091" y="6281796"/>
            <a:ext cx="730926" cy="261610"/>
          </a:xfrm>
          <a:prstGeom prst="rect">
            <a:avLst/>
          </a:prstGeom>
          <a:noFill/>
        </p:spPr>
        <p:txBody>
          <a:bodyPr wrap="square" rtlCol="0">
            <a:spAutoFit/>
          </a:bodyPr>
          <a:lstStyle/>
          <a:p>
            <a:r>
              <a:rPr lang="en-US" sz="1100" dirty="0"/>
              <a:t>2 cm/px</a:t>
            </a:r>
          </a:p>
        </p:txBody>
      </p:sp>
      <p:sp>
        <p:nvSpPr>
          <p:cNvPr id="122" name="TextBox 121">
            <a:extLst>
              <a:ext uri="{FF2B5EF4-FFF2-40B4-BE49-F238E27FC236}">
                <a16:creationId xmlns:a16="http://schemas.microsoft.com/office/drawing/2014/main" id="{55FBA0BF-89E3-4E5F-AD86-39B48CAB6BDF}"/>
              </a:ext>
            </a:extLst>
          </p:cNvPr>
          <p:cNvSpPr txBox="1"/>
          <p:nvPr/>
        </p:nvSpPr>
        <p:spPr>
          <a:xfrm>
            <a:off x="7175430" y="6266740"/>
            <a:ext cx="730926" cy="261610"/>
          </a:xfrm>
          <a:prstGeom prst="rect">
            <a:avLst/>
          </a:prstGeom>
          <a:noFill/>
        </p:spPr>
        <p:txBody>
          <a:bodyPr wrap="square" rtlCol="0">
            <a:spAutoFit/>
          </a:bodyPr>
          <a:lstStyle/>
          <a:p>
            <a:r>
              <a:rPr lang="en-US" sz="1100" dirty="0"/>
              <a:t>12 cm/px</a:t>
            </a:r>
          </a:p>
        </p:txBody>
      </p:sp>
      <p:sp>
        <p:nvSpPr>
          <p:cNvPr id="123" name="Rectangle 122">
            <a:extLst>
              <a:ext uri="{FF2B5EF4-FFF2-40B4-BE49-F238E27FC236}">
                <a16:creationId xmlns:a16="http://schemas.microsoft.com/office/drawing/2014/main" id="{74B3E949-E0B0-47DF-902A-D37FC6152791}"/>
              </a:ext>
            </a:extLst>
          </p:cNvPr>
          <p:cNvSpPr/>
          <p:nvPr/>
        </p:nvSpPr>
        <p:spPr>
          <a:xfrm>
            <a:off x="5110330" y="6274866"/>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DBE899E9-6854-4533-9634-AE5C36753032}"/>
              </a:ext>
            </a:extLst>
          </p:cNvPr>
          <p:cNvCxnSpPr>
            <a:cxnSpLocks/>
          </p:cNvCxnSpPr>
          <p:nvPr/>
        </p:nvCxnSpPr>
        <p:spPr>
          <a:xfrm>
            <a:off x="5167958" y="6317729"/>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25" name="Rectangle 124">
            <a:extLst>
              <a:ext uri="{FF2B5EF4-FFF2-40B4-BE49-F238E27FC236}">
                <a16:creationId xmlns:a16="http://schemas.microsoft.com/office/drawing/2014/main" id="{E10BD82C-F073-4334-8901-B71E7A09BBD5}"/>
              </a:ext>
            </a:extLst>
          </p:cNvPr>
          <p:cNvSpPr/>
          <p:nvPr/>
        </p:nvSpPr>
        <p:spPr>
          <a:xfrm>
            <a:off x="7548730" y="6259626"/>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6" name="Straight Arrow Connector 125">
            <a:extLst>
              <a:ext uri="{FF2B5EF4-FFF2-40B4-BE49-F238E27FC236}">
                <a16:creationId xmlns:a16="http://schemas.microsoft.com/office/drawing/2014/main" id="{F3C0A54E-8480-42DA-BD12-3D42B577470E}"/>
              </a:ext>
            </a:extLst>
          </p:cNvPr>
          <p:cNvCxnSpPr>
            <a:cxnSpLocks/>
            <a:stCxn id="125" idx="1"/>
          </p:cNvCxnSpPr>
          <p:nvPr/>
        </p:nvCxnSpPr>
        <p:spPr>
          <a:xfrm flipH="1">
            <a:off x="7425700" y="6306061"/>
            <a:ext cx="123030" cy="51196"/>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27" name="TextBox 126">
            <a:extLst>
              <a:ext uri="{FF2B5EF4-FFF2-40B4-BE49-F238E27FC236}">
                <a16:creationId xmlns:a16="http://schemas.microsoft.com/office/drawing/2014/main" id="{25C57D10-959A-486C-9C36-BCCBD27D6264}"/>
              </a:ext>
            </a:extLst>
          </p:cNvPr>
          <p:cNvSpPr txBox="1"/>
          <p:nvPr/>
        </p:nvSpPr>
        <p:spPr>
          <a:xfrm>
            <a:off x="7860475" y="3954706"/>
            <a:ext cx="633577" cy="261610"/>
          </a:xfrm>
          <a:prstGeom prst="rect">
            <a:avLst/>
          </a:prstGeom>
          <a:noFill/>
        </p:spPr>
        <p:txBody>
          <a:bodyPr wrap="square" rtlCol="0">
            <a:spAutoFit/>
          </a:bodyPr>
          <a:lstStyle/>
          <a:p>
            <a:r>
              <a:rPr lang="en-US" sz="1100" dirty="0"/>
              <a:t>14 m/s</a:t>
            </a:r>
          </a:p>
        </p:txBody>
      </p:sp>
      <p:sp>
        <p:nvSpPr>
          <p:cNvPr id="128" name="TextBox 127">
            <a:extLst>
              <a:ext uri="{FF2B5EF4-FFF2-40B4-BE49-F238E27FC236}">
                <a16:creationId xmlns:a16="http://schemas.microsoft.com/office/drawing/2014/main" id="{38049B06-A3F7-400E-8085-83C7B0C876C0}"/>
              </a:ext>
            </a:extLst>
          </p:cNvPr>
          <p:cNvSpPr txBox="1"/>
          <p:nvPr/>
        </p:nvSpPr>
        <p:spPr>
          <a:xfrm>
            <a:off x="7863249" y="5965190"/>
            <a:ext cx="633577" cy="261610"/>
          </a:xfrm>
          <a:prstGeom prst="rect">
            <a:avLst/>
          </a:prstGeom>
          <a:noFill/>
        </p:spPr>
        <p:txBody>
          <a:bodyPr wrap="square" rtlCol="0">
            <a:spAutoFit/>
          </a:bodyPr>
          <a:lstStyle/>
          <a:p>
            <a:r>
              <a:rPr lang="en-US" sz="1100" dirty="0"/>
              <a:t>2 m/s</a:t>
            </a:r>
          </a:p>
        </p:txBody>
      </p:sp>
      <p:sp>
        <p:nvSpPr>
          <p:cNvPr id="129" name="Rectangle 128">
            <a:extLst>
              <a:ext uri="{FF2B5EF4-FFF2-40B4-BE49-F238E27FC236}">
                <a16:creationId xmlns:a16="http://schemas.microsoft.com/office/drawing/2014/main" id="{8854F6FB-6533-444A-8326-403B7A1D8867}"/>
              </a:ext>
            </a:extLst>
          </p:cNvPr>
          <p:cNvSpPr/>
          <p:nvPr/>
        </p:nvSpPr>
        <p:spPr>
          <a:xfrm>
            <a:off x="7798286" y="4048397"/>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0" name="Straight Arrow Connector 129">
            <a:extLst>
              <a:ext uri="{FF2B5EF4-FFF2-40B4-BE49-F238E27FC236}">
                <a16:creationId xmlns:a16="http://schemas.microsoft.com/office/drawing/2014/main" id="{D9B3AA0D-CB6D-4951-8213-B729C8278095}"/>
              </a:ext>
            </a:extLst>
          </p:cNvPr>
          <p:cNvCxnSpPr>
            <a:cxnSpLocks/>
          </p:cNvCxnSpPr>
          <p:nvPr/>
        </p:nvCxnSpPr>
        <p:spPr>
          <a:xfrm>
            <a:off x="7860675" y="4096022"/>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31" name="Rectangle 130">
            <a:extLst>
              <a:ext uri="{FF2B5EF4-FFF2-40B4-BE49-F238E27FC236}">
                <a16:creationId xmlns:a16="http://schemas.microsoft.com/office/drawing/2014/main" id="{F76D3FA5-BC7B-4522-B0DA-069D8D955DB6}"/>
              </a:ext>
            </a:extLst>
          </p:cNvPr>
          <p:cNvSpPr/>
          <p:nvPr/>
        </p:nvSpPr>
        <p:spPr>
          <a:xfrm>
            <a:off x="7776696" y="6067697"/>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2" name="Straight Arrow Connector 131">
            <a:extLst>
              <a:ext uri="{FF2B5EF4-FFF2-40B4-BE49-F238E27FC236}">
                <a16:creationId xmlns:a16="http://schemas.microsoft.com/office/drawing/2014/main" id="{3CDFC123-C3EB-48FD-8060-B8BB42D8ECCD}"/>
              </a:ext>
            </a:extLst>
          </p:cNvPr>
          <p:cNvCxnSpPr>
            <a:cxnSpLocks/>
          </p:cNvCxnSpPr>
          <p:nvPr/>
        </p:nvCxnSpPr>
        <p:spPr>
          <a:xfrm>
            <a:off x="7839085" y="6115322"/>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D87DE414-E493-4552-A0AF-9E7A9DDDB789}"/>
              </a:ext>
            </a:extLst>
          </p:cNvPr>
          <p:cNvSpPr txBox="1"/>
          <p:nvPr/>
        </p:nvSpPr>
        <p:spPr>
          <a:xfrm>
            <a:off x="8447575" y="3993253"/>
            <a:ext cx="730926" cy="261610"/>
          </a:xfrm>
          <a:prstGeom prst="rect">
            <a:avLst/>
          </a:prstGeom>
          <a:noFill/>
        </p:spPr>
        <p:txBody>
          <a:bodyPr wrap="square" rtlCol="0">
            <a:spAutoFit/>
          </a:bodyPr>
          <a:lstStyle/>
          <a:p>
            <a:r>
              <a:rPr lang="en-US" sz="1100" dirty="0"/>
              <a:t>100%</a:t>
            </a:r>
          </a:p>
        </p:txBody>
      </p:sp>
      <p:sp>
        <p:nvSpPr>
          <p:cNvPr id="134" name="Rectangle 133">
            <a:extLst>
              <a:ext uri="{FF2B5EF4-FFF2-40B4-BE49-F238E27FC236}">
                <a16:creationId xmlns:a16="http://schemas.microsoft.com/office/drawing/2014/main" id="{0AD109ED-3ABC-4C06-97F4-EE18DBB63E1C}"/>
              </a:ext>
            </a:extLst>
          </p:cNvPr>
          <p:cNvSpPr/>
          <p:nvPr/>
        </p:nvSpPr>
        <p:spPr>
          <a:xfrm>
            <a:off x="8444714" y="3910123"/>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5" name="Straight Arrow Connector 134">
            <a:extLst>
              <a:ext uri="{FF2B5EF4-FFF2-40B4-BE49-F238E27FC236}">
                <a16:creationId xmlns:a16="http://schemas.microsoft.com/office/drawing/2014/main" id="{ED2B0A6D-AEAA-4D84-BE53-013A6C1BE405}"/>
              </a:ext>
            </a:extLst>
          </p:cNvPr>
          <p:cNvCxnSpPr>
            <a:cxnSpLocks/>
          </p:cNvCxnSpPr>
          <p:nvPr/>
        </p:nvCxnSpPr>
        <p:spPr>
          <a:xfrm>
            <a:off x="8502342" y="3952986"/>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D9542151-0763-4D9C-A628-9D4240665D1F}"/>
              </a:ext>
            </a:extLst>
          </p:cNvPr>
          <p:cNvSpPr txBox="1"/>
          <p:nvPr/>
        </p:nvSpPr>
        <p:spPr>
          <a:xfrm>
            <a:off x="8335815" y="5968103"/>
            <a:ext cx="730926" cy="261610"/>
          </a:xfrm>
          <a:prstGeom prst="rect">
            <a:avLst/>
          </a:prstGeom>
          <a:noFill/>
        </p:spPr>
        <p:txBody>
          <a:bodyPr wrap="square" rtlCol="0">
            <a:spAutoFit/>
          </a:bodyPr>
          <a:lstStyle/>
          <a:p>
            <a:r>
              <a:rPr lang="en-US" sz="1100" dirty="0"/>
              <a:t>75%</a:t>
            </a:r>
          </a:p>
        </p:txBody>
      </p:sp>
      <p:sp>
        <p:nvSpPr>
          <p:cNvPr id="137" name="Rectangle 136">
            <a:extLst>
              <a:ext uri="{FF2B5EF4-FFF2-40B4-BE49-F238E27FC236}">
                <a16:creationId xmlns:a16="http://schemas.microsoft.com/office/drawing/2014/main" id="{469F8484-1D78-43B6-8CF0-F4764BF909D2}"/>
              </a:ext>
            </a:extLst>
          </p:cNvPr>
          <p:cNvSpPr/>
          <p:nvPr/>
        </p:nvSpPr>
        <p:spPr>
          <a:xfrm>
            <a:off x="8393913" y="6206283"/>
            <a:ext cx="101115" cy="72231"/>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FD578CC9-505D-495C-B330-7C862F852411}"/>
              </a:ext>
            </a:extLst>
          </p:cNvPr>
          <p:cNvCxnSpPr>
            <a:cxnSpLocks/>
          </p:cNvCxnSpPr>
          <p:nvPr/>
        </p:nvCxnSpPr>
        <p:spPr>
          <a:xfrm flipV="1">
            <a:off x="8514079" y="6170564"/>
            <a:ext cx="57150" cy="7620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39" name="TextBox 138">
            <a:extLst>
              <a:ext uri="{FF2B5EF4-FFF2-40B4-BE49-F238E27FC236}">
                <a16:creationId xmlns:a16="http://schemas.microsoft.com/office/drawing/2014/main" id="{BA212087-DA84-4B4E-AA14-610CE2224F3B}"/>
              </a:ext>
            </a:extLst>
          </p:cNvPr>
          <p:cNvSpPr txBox="1"/>
          <p:nvPr/>
        </p:nvSpPr>
        <p:spPr>
          <a:xfrm>
            <a:off x="8674270" y="6262108"/>
            <a:ext cx="730926" cy="261610"/>
          </a:xfrm>
          <a:prstGeom prst="rect">
            <a:avLst/>
          </a:prstGeom>
          <a:noFill/>
        </p:spPr>
        <p:txBody>
          <a:bodyPr wrap="square" rtlCol="0">
            <a:spAutoFit/>
          </a:bodyPr>
          <a:lstStyle/>
          <a:p>
            <a:r>
              <a:rPr lang="en-US" sz="1100" dirty="0"/>
              <a:t>2 cm/px</a:t>
            </a:r>
          </a:p>
        </p:txBody>
      </p:sp>
      <p:sp>
        <p:nvSpPr>
          <p:cNvPr id="140" name="TextBox 139">
            <a:extLst>
              <a:ext uri="{FF2B5EF4-FFF2-40B4-BE49-F238E27FC236}">
                <a16:creationId xmlns:a16="http://schemas.microsoft.com/office/drawing/2014/main" id="{715074E4-8889-49F3-B030-098F3F580BA7}"/>
              </a:ext>
            </a:extLst>
          </p:cNvPr>
          <p:cNvSpPr txBox="1"/>
          <p:nvPr/>
        </p:nvSpPr>
        <p:spPr>
          <a:xfrm>
            <a:off x="10975269" y="6247052"/>
            <a:ext cx="730926" cy="261610"/>
          </a:xfrm>
          <a:prstGeom prst="rect">
            <a:avLst/>
          </a:prstGeom>
          <a:noFill/>
        </p:spPr>
        <p:txBody>
          <a:bodyPr wrap="square" rtlCol="0">
            <a:spAutoFit/>
          </a:bodyPr>
          <a:lstStyle/>
          <a:p>
            <a:r>
              <a:rPr lang="en-US" sz="1100" dirty="0"/>
              <a:t>12 cm/px</a:t>
            </a:r>
          </a:p>
        </p:txBody>
      </p:sp>
      <p:sp>
        <p:nvSpPr>
          <p:cNvPr id="141" name="Rectangle 140">
            <a:extLst>
              <a:ext uri="{FF2B5EF4-FFF2-40B4-BE49-F238E27FC236}">
                <a16:creationId xmlns:a16="http://schemas.microsoft.com/office/drawing/2014/main" id="{6B3A4B84-652D-4C25-B1CC-1B51661883C3}"/>
              </a:ext>
            </a:extLst>
          </p:cNvPr>
          <p:cNvSpPr/>
          <p:nvPr/>
        </p:nvSpPr>
        <p:spPr>
          <a:xfrm>
            <a:off x="8963509" y="6255178"/>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2" name="Straight Arrow Connector 141">
            <a:extLst>
              <a:ext uri="{FF2B5EF4-FFF2-40B4-BE49-F238E27FC236}">
                <a16:creationId xmlns:a16="http://schemas.microsoft.com/office/drawing/2014/main" id="{0FBEC7EE-D8FA-42B4-A422-9F48CAD992B1}"/>
              </a:ext>
            </a:extLst>
          </p:cNvPr>
          <p:cNvCxnSpPr>
            <a:cxnSpLocks/>
          </p:cNvCxnSpPr>
          <p:nvPr/>
        </p:nvCxnSpPr>
        <p:spPr>
          <a:xfrm>
            <a:off x="9021137" y="6298041"/>
            <a:ext cx="106680" cy="45244"/>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43" name="Rectangle 142">
            <a:extLst>
              <a:ext uri="{FF2B5EF4-FFF2-40B4-BE49-F238E27FC236}">
                <a16:creationId xmlns:a16="http://schemas.microsoft.com/office/drawing/2014/main" id="{C77F93AA-C016-40CF-93C8-5A1E775CB87C}"/>
              </a:ext>
            </a:extLst>
          </p:cNvPr>
          <p:cNvSpPr/>
          <p:nvPr/>
        </p:nvSpPr>
        <p:spPr>
          <a:xfrm>
            <a:off x="11348569" y="6239938"/>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4" name="Straight Arrow Connector 143">
            <a:extLst>
              <a:ext uri="{FF2B5EF4-FFF2-40B4-BE49-F238E27FC236}">
                <a16:creationId xmlns:a16="http://schemas.microsoft.com/office/drawing/2014/main" id="{C18666A8-F100-4692-BE39-656BF6EA9C90}"/>
              </a:ext>
            </a:extLst>
          </p:cNvPr>
          <p:cNvCxnSpPr>
            <a:cxnSpLocks/>
            <a:stCxn id="143" idx="1"/>
          </p:cNvCxnSpPr>
          <p:nvPr/>
        </p:nvCxnSpPr>
        <p:spPr>
          <a:xfrm flipH="1">
            <a:off x="11225539" y="6286373"/>
            <a:ext cx="123030" cy="51196"/>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45" name="TextBox 144">
            <a:extLst>
              <a:ext uri="{FF2B5EF4-FFF2-40B4-BE49-F238E27FC236}">
                <a16:creationId xmlns:a16="http://schemas.microsoft.com/office/drawing/2014/main" id="{55E4E4EA-4AC5-4CE7-BFE0-2822289BB843}"/>
              </a:ext>
            </a:extLst>
          </p:cNvPr>
          <p:cNvSpPr txBox="1"/>
          <p:nvPr/>
        </p:nvSpPr>
        <p:spPr>
          <a:xfrm>
            <a:off x="11645074" y="3965498"/>
            <a:ext cx="633577" cy="261610"/>
          </a:xfrm>
          <a:prstGeom prst="rect">
            <a:avLst/>
          </a:prstGeom>
          <a:noFill/>
        </p:spPr>
        <p:txBody>
          <a:bodyPr wrap="square" rtlCol="0">
            <a:spAutoFit/>
          </a:bodyPr>
          <a:lstStyle/>
          <a:p>
            <a:r>
              <a:rPr lang="en-US" sz="1100" dirty="0"/>
              <a:t>14 m/s</a:t>
            </a:r>
          </a:p>
        </p:txBody>
      </p:sp>
      <p:sp>
        <p:nvSpPr>
          <p:cNvPr id="146" name="TextBox 145">
            <a:extLst>
              <a:ext uri="{FF2B5EF4-FFF2-40B4-BE49-F238E27FC236}">
                <a16:creationId xmlns:a16="http://schemas.microsoft.com/office/drawing/2014/main" id="{C1FC0961-A61E-4842-80BF-8B400FB686A5}"/>
              </a:ext>
            </a:extLst>
          </p:cNvPr>
          <p:cNvSpPr txBox="1"/>
          <p:nvPr/>
        </p:nvSpPr>
        <p:spPr>
          <a:xfrm>
            <a:off x="11647848" y="5930262"/>
            <a:ext cx="633577" cy="261610"/>
          </a:xfrm>
          <a:prstGeom prst="rect">
            <a:avLst/>
          </a:prstGeom>
          <a:noFill/>
        </p:spPr>
        <p:txBody>
          <a:bodyPr wrap="square" rtlCol="0">
            <a:spAutoFit/>
          </a:bodyPr>
          <a:lstStyle/>
          <a:p>
            <a:r>
              <a:rPr lang="en-US" sz="1100" dirty="0"/>
              <a:t>2 m/s</a:t>
            </a:r>
          </a:p>
        </p:txBody>
      </p:sp>
      <p:sp>
        <p:nvSpPr>
          <p:cNvPr id="147" name="Rectangle 146">
            <a:extLst>
              <a:ext uri="{FF2B5EF4-FFF2-40B4-BE49-F238E27FC236}">
                <a16:creationId xmlns:a16="http://schemas.microsoft.com/office/drawing/2014/main" id="{21C79D61-132E-448F-8B2C-6D71E85DF20C}"/>
              </a:ext>
            </a:extLst>
          </p:cNvPr>
          <p:cNvSpPr/>
          <p:nvPr/>
        </p:nvSpPr>
        <p:spPr>
          <a:xfrm>
            <a:off x="11582885" y="4059189"/>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8" name="Straight Arrow Connector 147">
            <a:extLst>
              <a:ext uri="{FF2B5EF4-FFF2-40B4-BE49-F238E27FC236}">
                <a16:creationId xmlns:a16="http://schemas.microsoft.com/office/drawing/2014/main" id="{9ADB5DD2-EE42-4168-A61A-23038D1383BB}"/>
              </a:ext>
            </a:extLst>
          </p:cNvPr>
          <p:cNvCxnSpPr>
            <a:cxnSpLocks/>
          </p:cNvCxnSpPr>
          <p:nvPr/>
        </p:nvCxnSpPr>
        <p:spPr>
          <a:xfrm>
            <a:off x="11645274" y="4106814"/>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49" name="Rectangle 148">
            <a:extLst>
              <a:ext uri="{FF2B5EF4-FFF2-40B4-BE49-F238E27FC236}">
                <a16:creationId xmlns:a16="http://schemas.microsoft.com/office/drawing/2014/main" id="{88D749F9-FD6D-40A7-9FA7-CA6E0AAD5F92}"/>
              </a:ext>
            </a:extLst>
          </p:cNvPr>
          <p:cNvSpPr/>
          <p:nvPr/>
        </p:nvSpPr>
        <p:spPr>
          <a:xfrm>
            <a:off x="11561295" y="6032769"/>
            <a:ext cx="59532" cy="9286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0" name="Straight Arrow Connector 149">
            <a:extLst>
              <a:ext uri="{FF2B5EF4-FFF2-40B4-BE49-F238E27FC236}">
                <a16:creationId xmlns:a16="http://schemas.microsoft.com/office/drawing/2014/main" id="{E1F30FA9-6B86-4483-9AA8-A6CB81A9BC1D}"/>
              </a:ext>
            </a:extLst>
          </p:cNvPr>
          <p:cNvCxnSpPr>
            <a:cxnSpLocks/>
          </p:cNvCxnSpPr>
          <p:nvPr/>
        </p:nvCxnSpPr>
        <p:spPr>
          <a:xfrm>
            <a:off x="11623684" y="6080394"/>
            <a:ext cx="99060" cy="0"/>
          </a:xfrm>
          <a:prstGeom prst="straightConnector1">
            <a:avLst/>
          </a:prstGeom>
          <a:ln w="6350">
            <a:tailEnd type="triangle" w="sm" len="sm"/>
          </a:ln>
        </p:spPr>
        <p:style>
          <a:lnRef idx="1">
            <a:schemeClr val="dk1"/>
          </a:lnRef>
          <a:fillRef idx="0">
            <a:schemeClr val="dk1"/>
          </a:fillRef>
          <a:effectRef idx="0">
            <a:schemeClr val="dk1"/>
          </a:effectRef>
          <a:fontRef idx="minor">
            <a:schemeClr val="tx1"/>
          </a:fontRef>
        </p:style>
      </p:cxnSp>
      <p:sp>
        <p:nvSpPr>
          <p:cNvPr id="152" name="TextBox 151">
            <a:extLst>
              <a:ext uri="{FF2B5EF4-FFF2-40B4-BE49-F238E27FC236}">
                <a16:creationId xmlns:a16="http://schemas.microsoft.com/office/drawing/2014/main" id="{844BD620-8048-49A4-8E99-1259F286FBD2}"/>
              </a:ext>
            </a:extLst>
          </p:cNvPr>
          <p:cNvSpPr txBox="1"/>
          <p:nvPr/>
        </p:nvSpPr>
        <p:spPr>
          <a:xfrm>
            <a:off x="3860800" y="6550223"/>
            <a:ext cx="4395755" cy="276999"/>
          </a:xfrm>
          <a:prstGeom prst="rect">
            <a:avLst/>
          </a:prstGeom>
          <a:noFill/>
        </p:spPr>
        <p:txBody>
          <a:bodyPr wrap="none" rtlCol="0">
            <a:spAutoFit/>
          </a:bodyPr>
          <a:lstStyle/>
          <a:p>
            <a:r>
              <a:rPr lang="en-US" sz="1200" b="1" dirty="0"/>
              <a:t>Figure 12</a:t>
            </a:r>
            <a:r>
              <a:rPr lang="en-US" sz="1200" dirty="0"/>
              <a:t>: DJI XTR characteristic surface plot for t = 5 to 1 seconds</a:t>
            </a:r>
          </a:p>
        </p:txBody>
      </p:sp>
      <p:sp>
        <p:nvSpPr>
          <p:cNvPr id="157" name="TextBox 156">
            <a:extLst>
              <a:ext uri="{FF2B5EF4-FFF2-40B4-BE49-F238E27FC236}">
                <a16:creationId xmlns:a16="http://schemas.microsoft.com/office/drawing/2014/main" id="{9B75D29C-2C41-4848-A524-1C08A83C9106}"/>
              </a:ext>
            </a:extLst>
          </p:cNvPr>
          <p:cNvSpPr txBox="1"/>
          <p:nvPr/>
        </p:nvSpPr>
        <p:spPr>
          <a:xfrm>
            <a:off x="1755598" y="6200001"/>
            <a:ext cx="1266623" cy="276999"/>
          </a:xfrm>
          <a:prstGeom prst="rect">
            <a:avLst/>
          </a:prstGeom>
          <a:noFill/>
        </p:spPr>
        <p:txBody>
          <a:bodyPr wrap="square" rtlCol="0">
            <a:spAutoFit/>
          </a:bodyPr>
          <a:lstStyle/>
          <a:p>
            <a:r>
              <a:rPr lang="en-US" sz="1200" dirty="0"/>
              <a:t>GSD (cm/px)</a:t>
            </a:r>
          </a:p>
        </p:txBody>
      </p:sp>
      <p:sp>
        <p:nvSpPr>
          <p:cNvPr id="158" name="TextBox 157">
            <a:extLst>
              <a:ext uri="{FF2B5EF4-FFF2-40B4-BE49-F238E27FC236}">
                <a16:creationId xmlns:a16="http://schemas.microsoft.com/office/drawing/2014/main" id="{F84FE543-A655-4066-A060-333F17CD5E6B}"/>
              </a:ext>
            </a:extLst>
          </p:cNvPr>
          <p:cNvSpPr txBox="1"/>
          <p:nvPr/>
        </p:nvSpPr>
        <p:spPr>
          <a:xfrm rot="16200000">
            <a:off x="-84353" y="4898496"/>
            <a:ext cx="1029907" cy="276999"/>
          </a:xfrm>
          <a:prstGeom prst="rect">
            <a:avLst/>
          </a:prstGeom>
          <a:noFill/>
        </p:spPr>
        <p:txBody>
          <a:bodyPr wrap="square" rtlCol="0">
            <a:spAutoFit/>
          </a:bodyPr>
          <a:lstStyle/>
          <a:p>
            <a:r>
              <a:rPr lang="en-US" sz="1200" dirty="0"/>
              <a:t>Overlap (%)</a:t>
            </a:r>
          </a:p>
        </p:txBody>
      </p:sp>
      <p:sp>
        <p:nvSpPr>
          <p:cNvPr id="159" name="TextBox 158">
            <a:extLst>
              <a:ext uri="{FF2B5EF4-FFF2-40B4-BE49-F238E27FC236}">
                <a16:creationId xmlns:a16="http://schemas.microsoft.com/office/drawing/2014/main" id="{7E9A0072-ACE9-49AF-9EA2-C43F0DA58EE0}"/>
              </a:ext>
            </a:extLst>
          </p:cNvPr>
          <p:cNvSpPr txBox="1"/>
          <p:nvPr/>
        </p:nvSpPr>
        <p:spPr>
          <a:xfrm rot="16200000">
            <a:off x="3411460" y="4929076"/>
            <a:ext cx="967208" cy="276999"/>
          </a:xfrm>
          <a:prstGeom prst="rect">
            <a:avLst/>
          </a:prstGeom>
          <a:noFill/>
        </p:spPr>
        <p:txBody>
          <a:bodyPr wrap="square" rtlCol="0">
            <a:spAutoFit/>
          </a:bodyPr>
          <a:lstStyle/>
          <a:p>
            <a:r>
              <a:rPr lang="en-US" sz="1200" dirty="0"/>
              <a:t>Speed (m/s)</a:t>
            </a:r>
          </a:p>
        </p:txBody>
      </p:sp>
      <p:sp>
        <p:nvSpPr>
          <p:cNvPr id="160" name="Content Placeholder 2">
            <a:extLst>
              <a:ext uri="{FF2B5EF4-FFF2-40B4-BE49-F238E27FC236}">
                <a16:creationId xmlns:a16="http://schemas.microsoft.com/office/drawing/2014/main" id="{173BAC09-ACCB-430D-8248-31003401D4E9}"/>
              </a:ext>
            </a:extLst>
          </p:cNvPr>
          <p:cNvSpPr>
            <a:spLocks noGrp="1"/>
          </p:cNvSpPr>
          <p:nvPr>
            <p:ph idx="1"/>
          </p:nvPr>
        </p:nvSpPr>
        <p:spPr>
          <a:xfrm>
            <a:off x="685800" y="1197413"/>
            <a:ext cx="3936999" cy="2356492"/>
          </a:xfrm>
        </p:spPr>
        <p:txBody>
          <a:bodyPr>
            <a:normAutofit fontScale="92500" lnSpcReduction="10000"/>
          </a:bodyPr>
          <a:lstStyle/>
          <a:p>
            <a:pPr marL="0" indent="0">
              <a:buNone/>
            </a:pPr>
            <a:r>
              <a:rPr lang="en-US" sz="2800" b="1" dirty="0"/>
              <a:t>Case Study Overview</a:t>
            </a:r>
          </a:p>
          <a:p>
            <a:r>
              <a:rPr lang="en-US" sz="2200" b="1" dirty="0"/>
              <a:t>Aim: </a:t>
            </a:r>
            <a:r>
              <a:rPr lang="en-US" sz="2200" dirty="0"/>
              <a:t>Understand the effect of varying triggering intervals on the image dataset captured using DJI XTR for a set of flight parameters selected from the surface plots (Figure 12). </a:t>
            </a:r>
          </a:p>
          <a:p>
            <a:pPr marL="609585" lvl="1" indent="0">
              <a:buNone/>
            </a:pPr>
            <a:endParaRPr lang="en-US" sz="1866" dirty="0"/>
          </a:p>
          <a:p>
            <a:endParaRPr lang="en-US" sz="2800" dirty="0"/>
          </a:p>
          <a:p>
            <a:endParaRPr lang="en-US" sz="2800" dirty="0"/>
          </a:p>
        </p:txBody>
      </p:sp>
      <p:sp>
        <p:nvSpPr>
          <p:cNvPr id="163" name="TextBox 162">
            <a:extLst>
              <a:ext uri="{FF2B5EF4-FFF2-40B4-BE49-F238E27FC236}">
                <a16:creationId xmlns:a16="http://schemas.microsoft.com/office/drawing/2014/main" id="{029350C9-083D-45E3-80AE-C60EAB609D2F}"/>
              </a:ext>
            </a:extLst>
          </p:cNvPr>
          <p:cNvSpPr txBox="1"/>
          <p:nvPr/>
        </p:nvSpPr>
        <p:spPr>
          <a:xfrm>
            <a:off x="11849100" y="6447396"/>
            <a:ext cx="482600" cy="369332"/>
          </a:xfrm>
          <a:prstGeom prst="rect">
            <a:avLst/>
          </a:prstGeom>
          <a:noFill/>
        </p:spPr>
        <p:txBody>
          <a:bodyPr wrap="square" rtlCol="0">
            <a:spAutoFit/>
          </a:bodyPr>
          <a:lstStyle/>
          <a:p>
            <a:fld id="{43F1DB70-E049-4980-B62F-443758E950AA}" type="slidenum">
              <a:rPr lang="en-US" dirty="0"/>
              <a:t>14</a:t>
            </a:fld>
            <a:endParaRPr lang="en-US" dirty="0"/>
          </a:p>
        </p:txBody>
      </p:sp>
    </p:spTree>
    <p:extLst>
      <p:ext uri="{BB962C8B-B14F-4D97-AF65-F5344CB8AC3E}">
        <p14:creationId xmlns:p14="http://schemas.microsoft.com/office/powerpoint/2010/main" val="211037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33947" y="981513"/>
            <a:ext cx="8689561" cy="2356492"/>
          </a:xfrm>
        </p:spPr>
        <p:txBody>
          <a:bodyPr>
            <a:normAutofit/>
          </a:bodyPr>
          <a:lstStyle/>
          <a:p>
            <a:pPr marL="0" indent="0">
              <a:buNone/>
            </a:pPr>
            <a:r>
              <a:rPr lang="en-US" sz="2400" b="1" dirty="0"/>
              <a:t>Case Study Overview</a:t>
            </a:r>
          </a:p>
          <a:p>
            <a:r>
              <a:rPr lang="en-US" sz="2000" b="1" dirty="0"/>
              <a:t>Equipment:</a:t>
            </a:r>
          </a:p>
          <a:p>
            <a:pPr lvl="1"/>
            <a:r>
              <a:rPr lang="en-US" sz="2000" dirty="0"/>
              <a:t>DJI </a:t>
            </a:r>
            <a:r>
              <a:rPr lang="en-US" sz="2000" dirty="0" err="1"/>
              <a:t>Matrice</a:t>
            </a:r>
            <a:r>
              <a:rPr lang="en-US" sz="2000" dirty="0"/>
              <a:t> 100</a:t>
            </a:r>
          </a:p>
          <a:p>
            <a:pPr lvl="1"/>
            <a:r>
              <a:rPr lang="en-US" sz="2000" dirty="0"/>
              <a:t>DJI 19mm XTR Thermal Camera (0.33MP) (640x512)</a:t>
            </a:r>
          </a:p>
          <a:p>
            <a:pPr lvl="1"/>
            <a:r>
              <a:rPr lang="en-US" sz="2000" dirty="0"/>
              <a:t>DJI GS Pro Flight Planning Application</a:t>
            </a:r>
          </a:p>
          <a:p>
            <a:pPr marL="609585" lvl="1" indent="0">
              <a:buNone/>
            </a:pPr>
            <a:endParaRPr lang="en-US" sz="1866" dirty="0"/>
          </a:p>
          <a:p>
            <a:endParaRPr lang="en-US" sz="2800" dirty="0"/>
          </a:p>
          <a:p>
            <a:endParaRPr lang="en-US" sz="2800" dirty="0"/>
          </a:p>
        </p:txBody>
      </p:sp>
      <p:sp>
        <p:nvSpPr>
          <p:cNvPr id="16" name="Rectangle 15">
            <a:extLst>
              <a:ext uri="{FF2B5EF4-FFF2-40B4-BE49-F238E27FC236}">
                <a16:creationId xmlns:a16="http://schemas.microsoft.com/office/drawing/2014/main" id="{2DC901D4-3222-42D8-8E38-BD483F3FA691}"/>
              </a:ext>
            </a:extLst>
          </p:cNvPr>
          <p:cNvSpPr/>
          <p:nvPr/>
        </p:nvSpPr>
        <p:spPr>
          <a:xfrm>
            <a:off x="1987437" y="65892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
        <p:nvSpPr>
          <p:cNvPr id="7" name="TextBox 6">
            <a:extLst>
              <a:ext uri="{FF2B5EF4-FFF2-40B4-BE49-F238E27FC236}">
                <a16:creationId xmlns:a16="http://schemas.microsoft.com/office/drawing/2014/main" id="{5519FFD3-A320-4AEF-803D-427C17330C82}"/>
              </a:ext>
            </a:extLst>
          </p:cNvPr>
          <p:cNvSpPr txBox="1"/>
          <p:nvPr/>
        </p:nvSpPr>
        <p:spPr>
          <a:xfrm>
            <a:off x="5657559" y="5160197"/>
            <a:ext cx="1271502" cy="276999"/>
          </a:xfrm>
          <a:prstGeom prst="rect">
            <a:avLst/>
          </a:prstGeom>
          <a:noFill/>
        </p:spPr>
        <p:txBody>
          <a:bodyPr wrap="none" rtlCol="0">
            <a:spAutoFit/>
          </a:bodyPr>
          <a:lstStyle/>
          <a:p>
            <a:r>
              <a:rPr lang="en-US" sz="1200" dirty="0"/>
              <a:t>DJI XTR Camera</a:t>
            </a:r>
          </a:p>
        </p:txBody>
      </p:sp>
      <p:sp>
        <p:nvSpPr>
          <p:cNvPr id="9" name="TextBox 8">
            <a:extLst>
              <a:ext uri="{FF2B5EF4-FFF2-40B4-BE49-F238E27FC236}">
                <a16:creationId xmlns:a16="http://schemas.microsoft.com/office/drawing/2014/main" id="{654142E5-ACF4-407D-A479-D44BE01FE13D}"/>
              </a:ext>
            </a:extLst>
          </p:cNvPr>
          <p:cNvSpPr txBox="1"/>
          <p:nvPr/>
        </p:nvSpPr>
        <p:spPr>
          <a:xfrm>
            <a:off x="5651571" y="5373742"/>
            <a:ext cx="915635" cy="276999"/>
          </a:xfrm>
          <a:prstGeom prst="rect">
            <a:avLst/>
          </a:prstGeom>
          <a:noFill/>
        </p:spPr>
        <p:txBody>
          <a:bodyPr wrap="none" rtlCol="0">
            <a:spAutoFit/>
          </a:bodyPr>
          <a:lstStyle/>
          <a:p>
            <a:r>
              <a:rPr lang="en-US" sz="1200" dirty="0"/>
              <a:t>Source: DJI</a:t>
            </a:r>
          </a:p>
        </p:txBody>
      </p:sp>
      <p:pic>
        <p:nvPicPr>
          <p:cNvPr id="10" name="Picture 9">
            <a:extLst>
              <a:ext uri="{FF2B5EF4-FFF2-40B4-BE49-F238E27FC236}">
                <a16:creationId xmlns:a16="http://schemas.microsoft.com/office/drawing/2014/main" id="{AB260832-CB3B-4CF1-85A3-BD085E19DF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542"/>
          <a:stretch/>
        </p:blipFill>
        <p:spPr>
          <a:xfrm>
            <a:off x="1614487" y="3652837"/>
            <a:ext cx="3827783" cy="1347788"/>
          </a:xfrm>
          <a:prstGeom prst="rect">
            <a:avLst/>
          </a:prstGeom>
        </p:spPr>
      </p:pic>
      <p:pic>
        <p:nvPicPr>
          <p:cNvPr id="11" name="Picture 10">
            <a:extLst>
              <a:ext uri="{FF2B5EF4-FFF2-40B4-BE49-F238E27FC236}">
                <a16:creationId xmlns:a16="http://schemas.microsoft.com/office/drawing/2014/main" id="{002FF148-3CB1-4A98-BD37-8F6393D6CC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979"/>
          <a:stretch/>
        </p:blipFill>
        <p:spPr>
          <a:xfrm>
            <a:off x="5391149" y="3152775"/>
            <a:ext cx="1933576" cy="2070934"/>
          </a:xfrm>
          <a:prstGeom prst="rect">
            <a:avLst/>
          </a:prstGeom>
        </p:spPr>
      </p:pic>
      <p:sp>
        <p:nvSpPr>
          <p:cNvPr id="12" name="TextBox 11">
            <a:extLst>
              <a:ext uri="{FF2B5EF4-FFF2-40B4-BE49-F238E27FC236}">
                <a16:creationId xmlns:a16="http://schemas.microsoft.com/office/drawing/2014/main" id="{FBB488D4-2D8F-42C3-B366-D4820BDE7634}"/>
              </a:ext>
            </a:extLst>
          </p:cNvPr>
          <p:cNvSpPr txBox="1"/>
          <p:nvPr/>
        </p:nvSpPr>
        <p:spPr>
          <a:xfrm>
            <a:off x="2304759" y="5207822"/>
            <a:ext cx="1194558" cy="276999"/>
          </a:xfrm>
          <a:prstGeom prst="rect">
            <a:avLst/>
          </a:prstGeom>
          <a:noFill/>
        </p:spPr>
        <p:txBody>
          <a:bodyPr wrap="none" rtlCol="0">
            <a:spAutoFit/>
          </a:bodyPr>
          <a:lstStyle/>
          <a:p>
            <a:r>
              <a:rPr lang="en-US" sz="1200" dirty="0"/>
              <a:t>DJI </a:t>
            </a:r>
            <a:r>
              <a:rPr lang="en-US" sz="1200" dirty="0" err="1"/>
              <a:t>Matrice</a:t>
            </a:r>
            <a:r>
              <a:rPr lang="en-US" sz="1200" dirty="0"/>
              <a:t> 100</a:t>
            </a:r>
          </a:p>
        </p:txBody>
      </p:sp>
      <p:sp>
        <p:nvSpPr>
          <p:cNvPr id="13" name="TextBox 12">
            <a:extLst>
              <a:ext uri="{FF2B5EF4-FFF2-40B4-BE49-F238E27FC236}">
                <a16:creationId xmlns:a16="http://schemas.microsoft.com/office/drawing/2014/main" id="{893E681C-236E-46D9-8AE8-82F8D2947BD6}"/>
              </a:ext>
            </a:extLst>
          </p:cNvPr>
          <p:cNvSpPr txBox="1"/>
          <p:nvPr/>
        </p:nvSpPr>
        <p:spPr>
          <a:xfrm>
            <a:off x="2298771" y="5421367"/>
            <a:ext cx="915635" cy="276999"/>
          </a:xfrm>
          <a:prstGeom prst="rect">
            <a:avLst/>
          </a:prstGeom>
          <a:noFill/>
        </p:spPr>
        <p:txBody>
          <a:bodyPr wrap="none" rtlCol="0">
            <a:spAutoFit/>
          </a:bodyPr>
          <a:lstStyle/>
          <a:p>
            <a:r>
              <a:rPr lang="en-US" sz="1200" dirty="0"/>
              <a:t>Source: DJI</a:t>
            </a:r>
          </a:p>
        </p:txBody>
      </p:sp>
      <p:pic>
        <p:nvPicPr>
          <p:cNvPr id="1026" name="Picture 2" descr="Image result for dji gs pro application">
            <a:extLst>
              <a:ext uri="{FF2B5EF4-FFF2-40B4-BE49-F238E27FC236}">
                <a16:creationId xmlns:a16="http://schemas.microsoft.com/office/drawing/2014/main" id="{7FBFAD76-F7F0-4186-B73C-7FB9E134022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10003" y="3151574"/>
            <a:ext cx="3385351" cy="19042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1B214AE-63FF-4AA3-AA75-5205A20C1DA1}"/>
              </a:ext>
            </a:extLst>
          </p:cNvPr>
          <p:cNvSpPr txBox="1"/>
          <p:nvPr/>
        </p:nvSpPr>
        <p:spPr>
          <a:xfrm>
            <a:off x="8011621" y="5126166"/>
            <a:ext cx="1650965" cy="276999"/>
          </a:xfrm>
          <a:prstGeom prst="rect">
            <a:avLst/>
          </a:prstGeom>
          <a:noFill/>
        </p:spPr>
        <p:txBody>
          <a:bodyPr wrap="none" rtlCol="0">
            <a:spAutoFit/>
          </a:bodyPr>
          <a:lstStyle/>
          <a:p>
            <a:r>
              <a:rPr lang="en-US" sz="1200" dirty="0"/>
              <a:t>DJI GS Pro Application</a:t>
            </a:r>
          </a:p>
        </p:txBody>
      </p:sp>
      <p:sp>
        <p:nvSpPr>
          <p:cNvPr id="15" name="TextBox 14">
            <a:extLst>
              <a:ext uri="{FF2B5EF4-FFF2-40B4-BE49-F238E27FC236}">
                <a16:creationId xmlns:a16="http://schemas.microsoft.com/office/drawing/2014/main" id="{9322B230-B787-403D-9BBB-57CDAADE1DBA}"/>
              </a:ext>
            </a:extLst>
          </p:cNvPr>
          <p:cNvSpPr txBox="1"/>
          <p:nvPr/>
        </p:nvSpPr>
        <p:spPr>
          <a:xfrm>
            <a:off x="8005633" y="5339711"/>
            <a:ext cx="915635" cy="276999"/>
          </a:xfrm>
          <a:prstGeom prst="rect">
            <a:avLst/>
          </a:prstGeom>
          <a:noFill/>
        </p:spPr>
        <p:txBody>
          <a:bodyPr wrap="none" rtlCol="0">
            <a:spAutoFit/>
          </a:bodyPr>
          <a:lstStyle/>
          <a:p>
            <a:r>
              <a:rPr lang="en-US" sz="1200" dirty="0"/>
              <a:t>Source: DJI</a:t>
            </a:r>
          </a:p>
        </p:txBody>
      </p:sp>
      <p:sp>
        <p:nvSpPr>
          <p:cNvPr id="18" name="TextBox 17">
            <a:extLst>
              <a:ext uri="{FF2B5EF4-FFF2-40B4-BE49-F238E27FC236}">
                <a16:creationId xmlns:a16="http://schemas.microsoft.com/office/drawing/2014/main" id="{0E2AC249-6A2A-4B4C-A3E4-2F0FB64D3686}"/>
              </a:ext>
            </a:extLst>
          </p:cNvPr>
          <p:cNvSpPr txBox="1"/>
          <p:nvPr/>
        </p:nvSpPr>
        <p:spPr>
          <a:xfrm>
            <a:off x="2260600" y="5713511"/>
            <a:ext cx="2844800" cy="306289"/>
          </a:xfrm>
          <a:prstGeom prst="rect">
            <a:avLst/>
          </a:prstGeom>
          <a:noFill/>
        </p:spPr>
        <p:txBody>
          <a:bodyPr wrap="square" rtlCol="0">
            <a:spAutoFit/>
          </a:bodyPr>
          <a:lstStyle/>
          <a:p>
            <a:r>
              <a:rPr lang="en-US" sz="1400" b="1" dirty="0"/>
              <a:t>Figure 13</a:t>
            </a:r>
            <a:r>
              <a:rPr lang="en-US" sz="1400" dirty="0"/>
              <a:t>: Case Study Equipment</a:t>
            </a:r>
          </a:p>
        </p:txBody>
      </p:sp>
      <p:sp>
        <p:nvSpPr>
          <p:cNvPr id="19" name="TextBox 18">
            <a:extLst>
              <a:ext uri="{FF2B5EF4-FFF2-40B4-BE49-F238E27FC236}">
                <a16:creationId xmlns:a16="http://schemas.microsoft.com/office/drawing/2014/main" id="{0C682962-E0AA-4EEE-8DA9-535AF9F736D0}"/>
              </a:ext>
            </a:extLst>
          </p:cNvPr>
          <p:cNvSpPr txBox="1"/>
          <p:nvPr/>
        </p:nvSpPr>
        <p:spPr>
          <a:xfrm>
            <a:off x="11849100" y="6447396"/>
            <a:ext cx="469900" cy="369332"/>
          </a:xfrm>
          <a:prstGeom prst="rect">
            <a:avLst/>
          </a:prstGeom>
          <a:noFill/>
        </p:spPr>
        <p:txBody>
          <a:bodyPr wrap="square" rtlCol="0">
            <a:spAutoFit/>
          </a:bodyPr>
          <a:lstStyle/>
          <a:p>
            <a:fld id="{43F1DB70-E049-4980-B62F-443758E950AA}" type="slidenum">
              <a:rPr lang="en-US" dirty="0"/>
              <a:t>15</a:t>
            </a:fld>
            <a:endParaRPr lang="en-US" dirty="0"/>
          </a:p>
        </p:txBody>
      </p:sp>
    </p:spTree>
    <p:extLst>
      <p:ext uri="{BB962C8B-B14F-4D97-AF65-F5344CB8AC3E}">
        <p14:creationId xmlns:p14="http://schemas.microsoft.com/office/powerpoint/2010/main" val="328554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33947" y="981513"/>
            <a:ext cx="9178453" cy="2904687"/>
          </a:xfrm>
        </p:spPr>
        <p:txBody>
          <a:bodyPr>
            <a:normAutofit fontScale="85000" lnSpcReduction="20000"/>
          </a:bodyPr>
          <a:lstStyle/>
          <a:p>
            <a:pPr marL="0" indent="0">
              <a:buNone/>
            </a:pPr>
            <a:r>
              <a:rPr lang="en-US" sz="2800" b="1" dirty="0"/>
              <a:t>Case Study Overview</a:t>
            </a:r>
          </a:p>
          <a:p>
            <a:pPr marL="419099" indent="-342900"/>
            <a:r>
              <a:rPr lang="en-US" sz="2400" b="1" dirty="0"/>
              <a:t>Experiment:</a:t>
            </a:r>
            <a:endParaRPr lang="en-US" sz="2400" dirty="0"/>
          </a:p>
          <a:p>
            <a:pPr marL="952485" lvl="1" indent="-342900"/>
            <a:r>
              <a:rPr lang="en-US" sz="2400" dirty="0"/>
              <a:t>Twenty different flight plans were generated using the flight parameters on the surface plots in Figure 12, and the DJI GS Pro application. </a:t>
            </a:r>
          </a:p>
          <a:p>
            <a:pPr marL="952485" lvl="1" indent="-342900"/>
            <a:r>
              <a:rPr lang="en-US" sz="2400" dirty="0"/>
              <a:t>Flight parameters that lie on the edge, and the center of the plots were selected. </a:t>
            </a:r>
          </a:p>
          <a:p>
            <a:pPr marL="952485" lvl="1" indent="-342900"/>
            <a:r>
              <a:rPr lang="en-US" sz="2400" dirty="0"/>
              <a:t>The pattern of image capture for varying triggering interval was observed and analyzed.</a:t>
            </a:r>
          </a:p>
          <a:p>
            <a:pPr marL="952485" lvl="1" indent="-342900"/>
            <a:r>
              <a:rPr lang="en-US" sz="2400" dirty="0"/>
              <a:t>The number of images captured was compared with the DJI GS Pro estimated number of images. </a:t>
            </a:r>
          </a:p>
          <a:p>
            <a:pPr marL="76199" indent="0">
              <a:buNone/>
            </a:pPr>
            <a:endParaRPr lang="en-US" sz="2400" dirty="0"/>
          </a:p>
          <a:p>
            <a:endParaRPr lang="en-US" sz="2800" dirty="0"/>
          </a:p>
          <a:p>
            <a:endParaRPr lang="en-US" sz="2800" dirty="0"/>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pic>
        <p:nvPicPr>
          <p:cNvPr id="1026" name="Picture 2" descr="Image result for dji gs pro application">
            <a:extLst>
              <a:ext uri="{FF2B5EF4-FFF2-40B4-BE49-F238E27FC236}">
                <a16:creationId xmlns:a16="http://schemas.microsoft.com/office/drawing/2014/main" id="{FE9C7F68-B710-4D0E-9A87-19F010FB550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92878" y="3814393"/>
            <a:ext cx="3874609" cy="2805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AF61CE-E36A-4C2D-8D3E-7C43553B5A13}"/>
              </a:ext>
            </a:extLst>
          </p:cNvPr>
          <p:cNvSpPr/>
          <p:nvPr/>
        </p:nvSpPr>
        <p:spPr>
          <a:xfrm>
            <a:off x="7581900" y="4419600"/>
            <a:ext cx="581025" cy="238125"/>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C9983C6-BF8B-4CD4-B3F2-043F13E434F3}"/>
              </a:ext>
            </a:extLst>
          </p:cNvPr>
          <p:cNvCxnSpPr>
            <a:cxnSpLocks/>
            <a:stCxn id="2" idx="3"/>
            <a:endCxn id="12" idx="1"/>
          </p:cNvCxnSpPr>
          <p:nvPr/>
        </p:nvCxnSpPr>
        <p:spPr>
          <a:xfrm flipV="1">
            <a:off x="8162925" y="4534890"/>
            <a:ext cx="469433" cy="377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7BF5A1C-E150-4FBE-A9C4-223F7C46CB54}"/>
              </a:ext>
            </a:extLst>
          </p:cNvPr>
          <p:cNvSpPr txBox="1"/>
          <p:nvPr/>
        </p:nvSpPr>
        <p:spPr>
          <a:xfrm>
            <a:off x="8632358" y="4396390"/>
            <a:ext cx="1559392" cy="276999"/>
          </a:xfrm>
          <a:prstGeom prst="rect">
            <a:avLst/>
          </a:prstGeom>
          <a:noFill/>
          <a:ln w="28575">
            <a:solidFill>
              <a:schemeClr val="tx1"/>
            </a:solidFill>
          </a:ln>
        </p:spPr>
        <p:txBody>
          <a:bodyPr wrap="square" rtlCol="0">
            <a:spAutoFit/>
          </a:bodyPr>
          <a:lstStyle/>
          <a:p>
            <a:r>
              <a:rPr lang="en-US" sz="1200" dirty="0"/>
              <a:t>Estimated Photos: 86</a:t>
            </a:r>
          </a:p>
        </p:txBody>
      </p:sp>
      <p:sp>
        <p:nvSpPr>
          <p:cNvPr id="13" name="TextBox 12">
            <a:extLst>
              <a:ext uri="{FF2B5EF4-FFF2-40B4-BE49-F238E27FC236}">
                <a16:creationId xmlns:a16="http://schemas.microsoft.com/office/drawing/2014/main" id="{A8FD5E40-8BBC-46EE-B96B-92D19AFE55B5}"/>
              </a:ext>
            </a:extLst>
          </p:cNvPr>
          <p:cNvSpPr txBox="1"/>
          <p:nvPr/>
        </p:nvSpPr>
        <p:spPr>
          <a:xfrm>
            <a:off x="3108325" y="6551711"/>
            <a:ext cx="2844800" cy="306289"/>
          </a:xfrm>
          <a:prstGeom prst="rect">
            <a:avLst/>
          </a:prstGeom>
          <a:noFill/>
        </p:spPr>
        <p:txBody>
          <a:bodyPr wrap="square" rtlCol="0">
            <a:spAutoFit/>
          </a:bodyPr>
          <a:lstStyle/>
          <a:p>
            <a:r>
              <a:rPr lang="en-US" sz="1400" b="1" dirty="0"/>
              <a:t>Figure 14</a:t>
            </a:r>
            <a:r>
              <a:rPr lang="en-US" sz="1400" dirty="0"/>
              <a:t>: DJI GS Pro Flight Plan</a:t>
            </a:r>
          </a:p>
        </p:txBody>
      </p:sp>
      <p:sp>
        <p:nvSpPr>
          <p:cNvPr id="17" name="TextBox 16">
            <a:extLst>
              <a:ext uri="{FF2B5EF4-FFF2-40B4-BE49-F238E27FC236}">
                <a16:creationId xmlns:a16="http://schemas.microsoft.com/office/drawing/2014/main" id="{618B35D9-D2C4-4BCE-99CE-38F17FF3C3A5}"/>
              </a:ext>
            </a:extLst>
          </p:cNvPr>
          <p:cNvSpPr txBox="1"/>
          <p:nvPr/>
        </p:nvSpPr>
        <p:spPr>
          <a:xfrm>
            <a:off x="11849100" y="6447396"/>
            <a:ext cx="520700" cy="369332"/>
          </a:xfrm>
          <a:prstGeom prst="rect">
            <a:avLst/>
          </a:prstGeom>
          <a:noFill/>
        </p:spPr>
        <p:txBody>
          <a:bodyPr wrap="square" rtlCol="0">
            <a:spAutoFit/>
          </a:bodyPr>
          <a:lstStyle/>
          <a:p>
            <a:fld id="{43F1DB70-E049-4980-B62F-443758E950AA}" type="slidenum">
              <a:rPr lang="en-US" dirty="0"/>
              <a:t>16</a:t>
            </a:fld>
            <a:endParaRPr lang="en-US" dirty="0"/>
          </a:p>
        </p:txBody>
      </p:sp>
      <p:pic>
        <p:nvPicPr>
          <p:cNvPr id="4" name="Picture 3">
            <a:extLst>
              <a:ext uri="{FF2B5EF4-FFF2-40B4-BE49-F238E27FC236}">
                <a16:creationId xmlns:a16="http://schemas.microsoft.com/office/drawing/2014/main" id="{365E8A7F-6A6F-4016-8FCE-60FBC2249229}"/>
              </a:ext>
            </a:extLst>
          </p:cNvPr>
          <p:cNvPicPr>
            <a:picLocks noChangeAspect="1"/>
          </p:cNvPicPr>
          <p:nvPr/>
        </p:nvPicPr>
        <p:blipFill>
          <a:blip r:embed="rId4"/>
          <a:stretch>
            <a:fillRect/>
          </a:stretch>
        </p:blipFill>
        <p:spPr>
          <a:xfrm>
            <a:off x="7067488" y="4292255"/>
            <a:ext cx="1290407" cy="2405984"/>
          </a:xfrm>
          <a:prstGeom prst="rect">
            <a:avLst/>
          </a:prstGeom>
        </p:spPr>
      </p:pic>
    </p:spTree>
    <p:extLst>
      <p:ext uri="{BB962C8B-B14F-4D97-AF65-F5344CB8AC3E}">
        <p14:creationId xmlns:p14="http://schemas.microsoft.com/office/powerpoint/2010/main" val="262100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33947" y="838637"/>
            <a:ext cx="8689561" cy="5876488"/>
          </a:xfrm>
        </p:spPr>
        <p:txBody>
          <a:bodyPr>
            <a:normAutofit/>
          </a:bodyPr>
          <a:lstStyle/>
          <a:p>
            <a:pPr marL="0" indent="0">
              <a:buNone/>
            </a:pPr>
            <a:r>
              <a:rPr lang="en-US" sz="2800" b="1" dirty="0"/>
              <a:t>Results and Analysis</a:t>
            </a:r>
          </a:p>
          <a:p>
            <a:endParaRPr lang="en-US" sz="2000" dirty="0"/>
          </a:p>
          <a:p>
            <a:endParaRPr lang="en-US" sz="2800" dirty="0"/>
          </a:p>
          <a:p>
            <a:endParaRPr lang="en-US" sz="2800" dirty="0"/>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031489" y="-156127"/>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
        <p:nvSpPr>
          <p:cNvPr id="7" name="TextBox 6">
            <a:extLst>
              <a:ext uri="{FF2B5EF4-FFF2-40B4-BE49-F238E27FC236}">
                <a16:creationId xmlns:a16="http://schemas.microsoft.com/office/drawing/2014/main" id="{BCC359BA-77A9-4520-9DFA-D7BEE3817BDC}"/>
              </a:ext>
            </a:extLst>
          </p:cNvPr>
          <p:cNvSpPr txBox="1"/>
          <p:nvPr/>
        </p:nvSpPr>
        <p:spPr>
          <a:xfrm>
            <a:off x="597717" y="1761250"/>
            <a:ext cx="1127232" cy="400110"/>
          </a:xfrm>
          <a:prstGeom prst="rect">
            <a:avLst/>
          </a:prstGeom>
          <a:noFill/>
        </p:spPr>
        <p:txBody>
          <a:bodyPr wrap="none" rtlCol="0">
            <a:spAutoFit/>
          </a:bodyPr>
          <a:lstStyle/>
          <a:p>
            <a:r>
              <a:rPr lang="en-US" sz="2000" b="1" dirty="0"/>
              <a:t>t = 1 sec </a:t>
            </a:r>
          </a:p>
        </p:txBody>
      </p:sp>
      <p:sp>
        <p:nvSpPr>
          <p:cNvPr id="18" name="TextBox 17">
            <a:extLst>
              <a:ext uri="{FF2B5EF4-FFF2-40B4-BE49-F238E27FC236}">
                <a16:creationId xmlns:a16="http://schemas.microsoft.com/office/drawing/2014/main" id="{462B94A5-1D19-4AC5-8C38-F3FF7B24065D}"/>
              </a:ext>
            </a:extLst>
          </p:cNvPr>
          <p:cNvSpPr txBox="1"/>
          <p:nvPr/>
        </p:nvSpPr>
        <p:spPr>
          <a:xfrm>
            <a:off x="3123747" y="1799753"/>
            <a:ext cx="1127232" cy="400110"/>
          </a:xfrm>
          <a:prstGeom prst="rect">
            <a:avLst/>
          </a:prstGeom>
          <a:noFill/>
        </p:spPr>
        <p:txBody>
          <a:bodyPr wrap="none" rtlCol="0">
            <a:spAutoFit/>
          </a:bodyPr>
          <a:lstStyle/>
          <a:p>
            <a:r>
              <a:rPr lang="en-US" sz="2000" b="1" dirty="0"/>
              <a:t>t = 2 sec </a:t>
            </a:r>
          </a:p>
        </p:txBody>
      </p:sp>
      <p:sp>
        <p:nvSpPr>
          <p:cNvPr id="19" name="TextBox 18">
            <a:extLst>
              <a:ext uri="{FF2B5EF4-FFF2-40B4-BE49-F238E27FC236}">
                <a16:creationId xmlns:a16="http://schemas.microsoft.com/office/drawing/2014/main" id="{889982A8-723A-49E3-9180-264B6222BBB5}"/>
              </a:ext>
            </a:extLst>
          </p:cNvPr>
          <p:cNvSpPr txBox="1"/>
          <p:nvPr/>
        </p:nvSpPr>
        <p:spPr>
          <a:xfrm>
            <a:off x="5541411" y="1836955"/>
            <a:ext cx="1127232" cy="400110"/>
          </a:xfrm>
          <a:prstGeom prst="rect">
            <a:avLst/>
          </a:prstGeom>
          <a:noFill/>
        </p:spPr>
        <p:txBody>
          <a:bodyPr wrap="none" rtlCol="0">
            <a:spAutoFit/>
          </a:bodyPr>
          <a:lstStyle/>
          <a:p>
            <a:r>
              <a:rPr lang="en-US" sz="2000" b="1" dirty="0"/>
              <a:t>t = 3 sec </a:t>
            </a:r>
          </a:p>
        </p:txBody>
      </p:sp>
      <p:sp>
        <p:nvSpPr>
          <p:cNvPr id="23" name="TextBox 22">
            <a:extLst>
              <a:ext uri="{FF2B5EF4-FFF2-40B4-BE49-F238E27FC236}">
                <a16:creationId xmlns:a16="http://schemas.microsoft.com/office/drawing/2014/main" id="{C327B61A-E793-4154-ACBE-B4E73D2D0415}"/>
              </a:ext>
            </a:extLst>
          </p:cNvPr>
          <p:cNvSpPr txBox="1"/>
          <p:nvPr/>
        </p:nvSpPr>
        <p:spPr>
          <a:xfrm>
            <a:off x="7911510" y="1877948"/>
            <a:ext cx="1127232" cy="400110"/>
          </a:xfrm>
          <a:prstGeom prst="rect">
            <a:avLst/>
          </a:prstGeom>
          <a:noFill/>
        </p:spPr>
        <p:txBody>
          <a:bodyPr wrap="none" rtlCol="0">
            <a:spAutoFit/>
          </a:bodyPr>
          <a:lstStyle/>
          <a:p>
            <a:r>
              <a:rPr lang="en-US" sz="2000" b="1" dirty="0"/>
              <a:t>t = 4 sec </a:t>
            </a:r>
          </a:p>
        </p:txBody>
      </p:sp>
      <p:sp>
        <p:nvSpPr>
          <p:cNvPr id="24" name="TextBox 23">
            <a:extLst>
              <a:ext uri="{FF2B5EF4-FFF2-40B4-BE49-F238E27FC236}">
                <a16:creationId xmlns:a16="http://schemas.microsoft.com/office/drawing/2014/main" id="{5E0CA2D8-5355-4896-8D01-9EB3E6B52510}"/>
              </a:ext>
            </a:extLst>
          </p:cNvPr>
          <p:cNvSpPr txBox="1"/>
          <p:nvPr/>
        </p:nvSpPr>
        <p:spPr>
          <a:xfrm>
            <a:off x="10419857" y="1889613"/>
            <a:ext cx="1127232" cy="400110"/>
          </a:xfrm>
          <a:prstGeom prst="rect">
            <a:avLst/>
          </a:prstGeom>
          <a:noFill/>
        </p:spPr>
        <p:txBody>
          <a:bodyPr wrap="none" rtlCol="0">
            <a:spAutoFit/>
          </a:bodyPr>
          <a:lstStyle/>
          <a:p>
            <a:r>
              <a:rPr lang="en-US" sz="2000" b="1" dirty="0"/>
              <a:t>t = 5 sec </a:t>
            </a:r>
          </a:p>
        </p:txBody>
      </p:sp>
      <p:sp>
        <p:nvSpPr>
          <p:cNvPr id="103" name="TextBox 102">
            <a:extLst>
              <a:ext uri="{FF2B5EF4-FFF2-40B4-BE49-F238E27FC236}">
                <a16:creationId xmlns:a16="http://schemas.microsoft.com/office/drawing/2014/main" id="{AC9DAFA6-9A17-4375-B8A4-5E081E60A9D6}"/>
              </a:ext>
            </a:extLst>
          </p:cNvPr>
          <p:cNvSpPr txBox="1"/>
          <p:nvPr/>
        </p:nvSpPr>
        <p:spPr>
          <a:xfrm>
            <a:off x="11849100" y="6447396"/>
            <a:ext cx="482600" cy="369332"/>
          </a:xfrm>
          <a:prstGeom prst="rect">
            <a:avLst/>
          </a:prstGeom>
          <a:noFill/>
        </p:spPr>
        <p:txBody>
          <a:bodyPr wrap="square" rtlCol="0">
            <a:spAutoFit/>
          </a:bodyPr>
          <a:lstStyle/>
          <a:p>
            <a:fld id="{43F1DB70-E049-4980-B62F-443758E950AA}" type="slidenum">
              <a:rPr lang="en-US" dirty="0"/>
              <a:t>17</a:t>
            </a:fld>
            <a:endParaRPr lang="en-US" dirty="0"/>
          </a:p>
        </p:txBody>
      </p:sp>
      <p:pic>
        <p:nvPicPr>
          <p:cNvPr id="8" name="Picture 7">
            <a:extLst>
              <a:ext uri="{FF2B5EF4-FFF2-40B4-BE49-F238E27FC236}">
                <a16:creationId xmlns:a16="http://schemas.microsoft.com/office/drawing/2014/main" id="{22C55CDC-CED9-4865-AC8D-97AFE7CD4DB1}"/>
              </a:ext>
            </a:extLst>
          </p:cNvPr>
          <p:cNvPicPr>
            <a:picLocks noChangeAspect="1"/>
          </p:cNvPicPr>
          <p:nvPr/>
        </p:nvPicPr>
        <p:blipFill rotWithShape="1">
          <a:blip r:embed="rId2"/>
          <a:srcRect r="1544"/>
          <a:stretch/>
        </p:blipFill>
        <p:spPr>
          <a:xfrm>
            <a:off x="9774946" y="2278058"/>
            <a:ext cx="2417054" cy="1737360"/>
          </a:xfrm>
          <a:prstGeom prst="rect">
            <a:avLst/>
          </a:prstGeom>
        </p:spPr>
      </p:pic>
      <p:pic>
        <p:nvPicPr>
          <p:cNvPr id="12" name="Picture 11">
            <a:extLst>
              <a:ext uri="{FF2B5EF4-FFF2-40B4-BE49-F238E27FC236}">
                <a16:creationId xmlns:a16="http://schemas.microsoft.com/office/drawing/2014/main" id="{3ED59BD4-B9AD-4F18-9B97-6B92546C612A}"/>
              </a:ext>
            </a:extLst>
          </p:cNvPr>
          <p:cNvPicPr>
            <a:picLocks noChangeAspect="1"/>
          </p:cNvPicPr>
          <p:nvPr/>
        </p:nvPicPr>
        <p:blipFill rotWithShape="1">
          <a:blip r:embed="rId3"/>
          <a:srcRect t="3135" r="1826"/>
          <a:stretch/>
        </p:blipFill>
        <p:spPr>
          <a:xfrm>
            <a:off x="4932734" y="2247018"/>
            <a:ext cx="2434960" cy="1737360"/>
          </a:xfrm>
          <a:prstGeom prst="rect">
            <a:avLst/>
          </a:prstGeom>
        </p:spPr>
      </p:pic>
      <p:pic>
        <p:nvPicPr>
          <p:cNvPr id="15" name="Picture 14">
            <a:extLst>
              <a:ext uri="{FF2B5EF4-FFF2-40B4-BE49-F238E27FC236}">
                <a16:creationId xmlns:a16="http://schemas.microsoft.com/office/drawing/2014/main" id="{42FBBE55-3929-4ABF-A4F3-C454B633BBF6}"/>
              </a:ext>
            </a:extLst>
          </p:cNvPr>
          <p:cNvPicPr>
            <a:picLocks noChangeAspect="1"/>
          </p:cNvPicPr>
          <p:nvPr/>
        </p:nvPicPr>
        <p:blipFill rotWithShape="1">
          <a:blip r:embed="rId4"/>
          <a:srcRect l="1991" t="5834"/>
          <a:stretch/>
        </p:blipFill>
        <p:spPr>
          <a:xfrm>
            <a:off x="2441992" y="2216818"/>
            <a:ext cx="2490742" cy="1737360"/>
          </a:xfrm>
          <a:prstGeom prst="rect">
            <a:avLst/>
          </a:prstGeom>
        </p:spPr>
      </p:pic>
      <p:pic>
        <p:nvPicPr>
          <p:cNvPr id="17" name="Picture 16">
            <a:extLst>
              <a:ext uri="{FF2B5EF4-FFF2-40B4-BE49-F238E27FC236}">
                <a16:creationId xmlns:a16="http://schemas.microsoft.com/office/drawing/2014/main" id="{0C58E040-E4E8-4E8A-A514-5DC46ED6951A}"/>
              </a:ext>
            </a:extLst>
          </p:cNvPr>
          <p:cNvPicPr>
            <a:picLocks noChangeAspect="1"/>
          </p:cNvPicPr>
          <p:nvPr/>
        </p:nvPicPr>
        <p:blipFill rotWithShape="1">
          <a:blip r:embed="rId5"/>
          <a:srcRect l="1" t="5323" r="640"/>
          <a:stretch/>
        </p:blipFill>
        <p:spPr>
          <a:xfrm>
            <a:off x="7033" y="2186618"/>
            <a:ext cx="2434959" cy="1737360"/>
          </a:xfrm>
          <a:prstGeom prst="rect">
            <a:avLst/>
          </a:prstGeom>
        </p:spPr>
      </p:pic>
      <p:pic>
        <p:nvPicPr>
          <p:cNvPr id="34" name="Picture 33">
            <a:extLst>
              <a:ext uri="{FF2B5EF4-FFF2-40B4-BE49-F238E27FC236}">
                <a16:creationId xmlns:a16="http://schemas.microsoft.com/office/drawing/2014/main" id="{BEB14BE6-A652-406B-BA35-DD1513B98C32}"/>
              </a:ext>
            </a:extLst>
          </p:cNvPr>
          <p:cNvPicPr>
            <a:picLocks noChangeAspect="1"/>
          </p:cNvPicPr>
          <p:nvPr/>
        </p:nvPicPr>
        <p:blipFill>
          <a:blip r:embed="rId6"/>
          <a:stretch>
            <a:fillRect/>
          </a:stretch>
        </p:blipFill>
        <p:spPr>
          <a:xfrm>
            <a:off x="7367694" y="2247018"/>
            <a:ext cx="2407252" cy="1737360"/>
          </a:xfrm>
          <a:prstGeom prst="rect">
            <a:avLst/>
          </a:prstGeom>
        </p:spPr>
      </p:pic>
      <p:sp>
        <p:nvSpPr>
          <p:cNvPr id="35" name="Arrow: Right 34">
            <a:extLst>
              <a:ext uri="{FF2B5EF4-FFF2-40B4-BE49-F238E27FC236}">
                <a16:creationId xmlns:a16="http://schemas.microsoft.com/office/drawing/2014/main" id="{D32F8E93-2277-4582-93FA-C39058023E0F}"/>
              </a:ext>
            </a:extLst>
          </p:cNvPr>
          <p:cNvSpPr/>
          <p:nvPr/>
        </p:nvSpPr>
        <p:spPr>
          <a:xfrm>
            <a:off x="2510785" y="4329974"/>
            <a:ext cx="7700683" cy="519953"/>
          </a:xfrm>
          <a:prstGeom prst="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B6AA2AE-EA4B-4FD1-A1F9-D02051400706}"/>
              </a:ext>
            </a:extLst>
          </p:cNvPr>
          <p:cNvSpPr txBox="1"/>
          <p:nvPr/>
        </p:nvSpPr>
        <p:spPr>
          <a:xfrm>
            <a:off x="2996229" y="4696183"/>
            <a:ext cx="6950204" cy="707886"/>
          </a:xfrm>
          <a:prstGeom prst="rect">
            <a:avLst/>
          </a:prstGeom>
          <a:noFill/>
        </p:spPr>
        <p:txBody>
          <a:bodyPr wrap="square" rtlCol="0">
            <a:spAutoFit/>
          </a:bodyPr>
          <a:lstStyle/>
          <a:p>
            <a:pPr algn="ctr"/>
            <a:r>
              <a:rPr lang="en-US" sz="2000" b="1" dirty="0"/>
              <a:t>Decrease in area of plots indicate indicates a decrease in the number of flight parameter sets available</a:t>
            </a:r>
          </a:p>
        </p:txBody>
      </p:sp>
      <p:sp>
        <p:nvSpPr>
          <p:cNvPr id="77" name="TextBox 76">
            <a:extLst>
              <a:ext uri="{FF2B5EF4-FFF2-40B4-BE49-F238E27FC236}">
                <a16:creationId xmlns:a16="http://schemas.microsoft.com/office/drawing/2014/main" id="{E06E8D51-669D-499F-B817-7F76FEA76D18}"/>
              </a:ext>
            </a:extLst>
          </p:cNvPr>
          <p:cNvSpPr txBox="1"/>
          <p:nvPr/>
        </p:nvSpPr>
        <p:spPr>
          <a:xfrm>
            <a:off x="3898122" y="4034197"/>
            <a:ext cx="4395755" cy="276999"/>
          </a:xfrm>
          <a:prstGeom prst="rect">
            <a:avLst/>
          </a:prstGeom>
          <a:noFill/>
        </p:spPr>
        <p:txBody>
          <a:bodyPr wrap="none" rtlCol="0">
            <a:spAutoFit/>
          </a:bodyPr>
          <a:lstStyle/>
          <a:p>
            <a:r>
              <a:rPr lang="en-US" sz="1200" b="1" dirty="0"/>
              <a:t>Figure 12</a:t>
            </a:r>
            <a:r>
              <a:rPr lang="en-US" sz="1200" dirty="0"/>
              <a:t>: DJI XTR characteristic surface plot for t = 5 to 1 seconds</a:t>
            </a:r>
          </a:p>
        </p:txBody>
      </p:sp>
    </p:spTree>
    <p:extLst>
      <p:ext uri="{BB962C8B-B14F-4D97-AF65-F5344CB8AC3E}">
        <p14:creationId xmlns:p14="http://schemas.microsoft.com/office/powerpoint/2010/main" val="234922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33947" y="838637"/>
            <a:ext cx="8689561" cy="5876488"/>
          </a:xfrm>
        </p:spPr>
        <p:txBody>
          <a:bodyPr>
            <a:normAutofit/>
          </a:bodyPr>
          <a:lstStyle/>
          <a:p>
            <a:pPr marL="0" indent="0">
              <a:buNone/>
            </a:pPr>
            <a:r>
              <a:rPr lang="en-US" sz="2800" b="1" dirty="0"/>
              <a:t>Results and Analysis</a:t>
            </a:r>
          </a:p>
          <a:p>
            <a:endParaRPr lang="en-US" sz="2800" dirty="0"/>
          </a:p>
          <a:p>
            <a:endParaRPr lang="en-US" sz="2800" dirty="0"/>
          </a:p>
        </p:txBody>
      </p:sp>
      <p:sp>
        <p:nvSpPr>
          <p:cNvPr id="16" name="Rectangle 15">
            <a:extLst>
              <a:ext uri="{FF2B5EF4-FFF2-40B4-BE49-F238E27FC236}">
                <a16:creationId xmlns:a16="http://schemas.microsoft.com/office/drawing/2014/main" id="{2DC901D4-3222-42D8-8E38-BD483F3FA691}"/>
              </a:ext>
            </a:extLst>
          </p:cNvPr>
          <p:cNvSpPr/>
          <p:nvPr/>
        </p:nvSpPr>
        <p:spPr>
          <a:xfrm>
            <a:off x="1987437" y="65892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03327" y="-142875"/>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pic>
        <p:nvPicPr>
          <p:cNvPr id="6" name="Picture 5">
            <a:extLst>
              <a:ext uri="{FF2B5EF4-FFF2-40B4-BE49-F238E27FC236}">
                <a16:creationId xmlns:a16="http://schemas.microsoft.com/office/drawing/2014/main" id="{9CA50140-D5EE-4B8F-9F9F-0FACF9273116}"/>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8194" y="3711324"/>
            <a:ext cx="4532350" cy="2615235"/>
          </a:xfrm>
          <a:prstGeom prst="rect">
            <a:avLst/>
          </a:prstGeom>
          <a:noFill/>
        </p:spPr>
      </p:pic>
      <p:pic>
        <p:nvPicPr>
          <p:cNvPr id="2" name="Picture 1">
            <a:extLst>
              <a:ext uri="{FF2B5EF4-FFF2-40B4-BE49-F238E27FC236}">
                <a16:creationId xmlns:a16="http://schemas.microsoft.com/office/drawing/2014/main" id="{F1C923A2-CB27-40B7-A430-4AD425BFB7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9206" y="1548811"/>
            <a:ext cx="2101966" cy="1647355"/>
          </a:xfrm>
          <a:prstGeom prst="rect">
            <a:avLst/>
          </a:prstGeom>
        </p:spPr>
      </p:pic>
      <p:pic>
        <p:nvPicPr>
          <p:cNvPr id="4" name="Picture 3">
            <a:extLst>
              <a:ext uri="{FF2B5EF4-FFF2-40B4-BE49-F238E27FC236}">
                <a16:creationId xmlns:a16="http://schemas.microsoft.com/office/drawing/2014/main" id="{353E61D9-9CC7-4816-800C-425AF9C606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7317" y="1558671"/>
            <a:ext cx="1986507" cy="1646237"/>
          </a:xfrm>
          <a:prstGeom prst="rect">
            <a:avLst/>
          </a:prstGeom>
        </p:spPr>
      </p:pic>
      <p:pic>
        <p:nvPicPr>
          <p:cNvPr id="5" name="Picture 4">
            <a:extLst>
              <a:ext uri="{FF2B5EF4-FFF2-40B4-BE49-F238E27FC236}">
                <a16:creationId xmlns:a16="http://schemas.microsoft.com/office/drawing/2014/main" id="{82565D80-7EDE-462B-9D80-F206CB602C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8387" y="1549146"/>
            <a:ext cx="2021399" cy="1636712"/>
          </a:xfrm>
          <a:prstGeom prst="rect">
            <a:avLst/>
          </a:prstGeom>
        </p:spPr>
      </p:pic>
      <p:pic>
        <p:nvPicPr>
          <p:cNvPr id="13" name="Picture 12">
            <a:extLst>
              <a:ext uri="{FF2B5EF4-FFF2-40B4-BE49-F238E27FC236}">
                <a16:creationId xmlns:a16="http://schemas.microsoft.com/office/drawing/2014/main" id="{D8254CB1-A837-4C2E-A2A8-9936F3052A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7605" y="1566608"/>
            <a:ext cx="1953527" cy="1651000"/>
          </a:xfrm>
          <a:prstGeom prst="rect">
            <a:avLst/>
          </a:prstGeom>
        </p:spPr>
      </p:pic>
      <p:pic>
        <p:nvPicPr>
          <p:cNvPr id="14" name="Picture 13">
            <a:extLst>
              <a:ext uri="{FF2B5EF4-FFF2-40B4-BE49-F238E27FC236}">
                <a16:creationId xmlns:a16="http://schemas.microsoft.com/office/drawing/2014/main" id="{8A313F74-B673-4F1E-BE03-6085EC2ABC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300" y="1549145"/>
            <a:ext cx="2025846" cy="1655763"/>
          </a:xfrm>
          <a:prstGeom prst="rect">
            <a:avLst/>
          </a:prstGeom>
        </p:spPr>
      </p:pic>
      <p:sp>
        <p:nvSpPr>
          <p:cNvPr id="20" name="TextBox 19">
            <a:extLst>
              <a:ext uri="{FF2B5EF4-FFF2-40B4-BE49-F238E27FC236}">
                <a16:creationId xmlns:a16="http://schemas.microsoft.com/office/drawing/2014/main" id="{E9E0A724-74E8-4640-AD6A-0EC227501137}"/>
              </a:ext>
            </a:extLst>
          </p:cNvPr>
          <p:cNvSpPr txBox="1"/>
          <p:nvPr/>
        </p:nvSpPr>
        <p:spPr>
          <a:xfrm>
            <a:off x="798353" y="3218144"/>
            <a:ext cx="7640233" cy="276999"/>
          </a:xfrm>
          <a:prstGeom prst="rect">
            <a:avLst/>
          </a:prstGeom>
          <a:noFill/>
        </p:spPr>
        <p:txBody>
          <a:bodyPr wrap="none" rtlCol="0">
            <a:spAutoFit/>
          </a:bodyPr>
          <a:lstStyle/>
          <a:p>
            <a:r>
              <a:rPr lang="en-US" sz="1200" b="1" dirty="0"/>
              <a:t>Figure 15</a:t>
            </a:r>
            <a:r>
              <a:rPr lang="en-US" sz="1200" dirty="0"/>
              <a:t>: </a:t>
            </a:r>
            <a:r>
              <a:rPr lang="en-US" sz="1200" dirty="0" err="1"/>
              <a:t>GeoSetter</a:t>
            </a:r>
            <a:r>
              <a:rPr lang="en-US" sz="1200" dirty="0"/>
              <a:t> screenshots of image dataset obtained for triggering intervals 1, 2, 3, 4, and 5 seconds (left to right)</a:t>
            </a:r>
          </a:p>
        </p:txBody>
      </p:sp>
      <p:sp>
        <p:nvSpPr>
          <p:cNvPr id="21" name="TextBox 20">
            <a:extLst>
              <a:ext uri="{FF2B5EF4-FFF2-40B4-BE49-F238E27FC236}">
                <a16:creationId xmlns:a16="http://schemas.microsoft.com/office/drawing/2014/main" id="{5BC4F0E2-F529-4676-A451-C8B0F1883CCD}"/>
              </a:ext>
            </a:extLst>
          </p:cNvPr>
          <p:cNvSpPr txBox="1"/>
          <p:nvPr/>
        </p:nvSpPr>
        <p:spPr>
          <a:xfrm>
            <a:off x="3618453" y="6306960"/>
            <a:ext cx="4678260" cy="461665"/>
          </a:xfrm>
          <a:prstGeom prst="rect">
            <a:avLst/>
          </a:prstGeom>
          <a:noFill/>
        </p:spPr>
        <p:txBody>
          <a:bodyPr wrap="square" rtlCol="0">
            <a:spAutoFit/>
          </a:bodyPr>
          <a:lstStyle/>
          <a:p>
            <a:r>
              <a:rPr lang="en-US" sz="1200" b="1" dirty="0"/>
              <a:t>Figure 16</a:t>
            </a:r>
            <a:r>
              <a:rPr lang="en-US" sz="1200" dirty="0"/>
              <a:t>: Graph of percentage of images captured on DJI XTR (%) vs. Triggering Interval (sec)</a:t>
            </a:r>
          </a:p>
        </p:txBody>
      </p:sp>
      <p:cxnSp>
        <p:nvCxnSpPr>
          <p:cNvPr id="22" name="Straight Arrow Connector 21">
            <a:extLst>
              <a:ext uri="{FF2B5EF4-FFF2-40B4-BE49-F238E27FC236}">
                <a16:creationId xmlns:a16="http://schemas.microsoft.com/office/drawing/2014/main" id="{FEAD8F14-AD72-4ADF-A089-3A783DC6796B}"/>
              </a:ext>
            </a:extLst>
          </p:cNvPr>
          <p:cNvCxnSpPr>
            <a:cxnSpLocks/>
          </p:cNvCxnSpPr>
          <p:nvPr/>
        </p:nvCxnSpPr>
        <p:spPr>
          <a:xfrm>
            <a:off x="7315200" y="4303552"/>
            <a:ext cx="10320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4836C33-A952-4A34-87E1-1BFBD5A2C66D}"/>
              </a:ext>
            </a:extLst>
          </p:cNvPr>
          <p:cNvSpPr txBox="1"/>
          <p:nvPr/>
        </p:nvSpPr>
        <p:spPr>
          <a:xfrm>
            <a:off x="8356134" y="4167790"/>
            <a:ext cx="1664238" cy="276999"/>
          </a:xfrm>
          <a:prstGeom prst="rect">
            <a:avLst/>
          </a:prstGeom>
          <a:noFill/>
          <a:ln w="28575">
            <a:solidFill>
              <a:srgbClr val="5A9808"/>
            </a:solidFill>
          </a:ln>
        </p:spPr>
        <p:txBody>
          <a:bodyPr wrap="none" rtlCol="0">
            <a:spAutoFit/>
          </a:bodyPr>
          <a:lstStyle/>
          <a:p>
            <a:r>
              <a:rPr lang="en-US" sz="1200" dirty="0"/>
              <a:t>Saturates to 93% at t= 4</a:t>
            </a:r>
          </a:p>
        </p:txBody>
      </p:sp>
      <p:sp>
        <p:nvSpPr>
          <p:cNvPr id="7" name="TextBox 6">
            <a:extLst>
              <a:ext uri="{FF2B5EF4-FFF2-40B4-BE49-F238E27FC236}">
                <a16:creationId xmlns:a16="http://schemas.microsoft.com/office/drawing/2014/main" id="{BCC359BA-77A9-4520-9DFA-D7BEE3817BDC}"/>
              </a:ext>
            </a:extLst>
          </p:cNvPr>
          <p:cNvSpPr txBox="1"/>
          <p:nvPr/>
        </p:nvSpPr>
        <p:spPr>
          <a:xfrm>
            <a:off x="1270000" y="1236408"/>
            <a:ext cx="1127232" cy="400110"/>
          </a:xfrm>
          <a:prstGeom prst="rect">
            <a:avLst/>
          </a:prstGeom>
          <a:noFill/>
        </p:spPr>
        <p:txBody>
          <a:bodyPr wrap="none" rtlCol="0">
            <a:spAutoFit/>
          </a:bodyPr>
          <a:lstStyle/>
          <a:p>
            <a:r>
              <a:rPr lang="en-US" sz="2000" b="1" dirty="0"/>
              <a:t>t = 1 sec </a:t>
            </a:r>
          </a:p>
        </p:txBody>
      </p:sp>
      <p:sp>
        <p:nvSpPr>
          <p:cNvPr id="18" name="TextBox 17">
            <a:extLst>
              <a:ext uri="{FF2B5EF4-FFF2-40B4-BE49-F238E27FC236}">
                <a16:creationId xmlns:a16="http://schemas.microsoft.com/office/drawing/2014/main" id="{462B94A5-1D19-4AC5-8C38-F3FF7B24065D}"/>
              </a:ext>
            </a:extLst>
          </p:cNvPr>
          <p:cNvSpPr txBox="1"/>
          <p:nvPr/>
        </p:nvSpPr>
        <p:spPr>
          <a:xfrm>
            <a:off x="3520368" y="1249108"/>
            <a:ext cx="1127232" cy="400110"/>
          </a:xfrm>
          <a:prstGeom prst="rect">
            <a:avLst/>
          </a:prstGeom>
          <a:noFill/>
        </p:spPr>
        <p:txBody>
          <a:bodyPr wrap="none" rtlCol="0">
            <a:spAutoFit/>
          </a:bodyPr>
          <a:lstStyle/>
          <a:p>
            <a:r>
              <a:rPr lang="en-US" sz="2000" b="1" dirty="0"/>
              <a:t>t = 2 sec </a:t>
            </a:r>
          </a:p>
        </p:txBody>
      </p:sp>
      <p:sp>
        <p:nvSpPr>
          <p:cNvPr id="19" name="TextBox 18">
            <a:extLst>
              <a:ext uri="{FF2B5EF4-FFF2-40B4-BE49-F238E27FC236}">
                <a16:creationId xmlns:a16="http://schemas.microsoft.com/office/drawing/2014/main" id="{889982A8-723A-49E3-9180-264B6222BBB5}"/>
              </a:ext>
            </a:extLst>
          </p:cNvPr>
          <p:cNvSpPr txBox="1"/>
          <p:nvPr/>
        </p:nvSpPr>
        <p:spPr>
          <a:xfrm>
            <a:off x="5720080" y="1223708"/>
            <a:ext cx="1127232" cy="400110"/>
          </a:xfrm>
          <a:prstGeom prst="rect">
            <a:avLst/>
          </a:prstGeom>
          <a:noFill/>
        </p:spPr>
        <p:txBody>
          <a:bodyPr wrap="none" rtlCol="0">
            <a:spAutoFit/>
          </a:bodyPr>
          <a:lstStyle/>
          <a:p>
            <a:r>
              <a:rPr lang="en-US" sz="2000" b="1" dirty="0"/>
              <a:t>t = 3 sec </a:t>
            </a:r>
          </a:p>
        </p:txBody>
      </p:sp>
      <p:sp>
        <p:nvSpPr>
          <p:cNvPr id="23" name="TextBox 22">
            <a:extLst>
              <a:ext uri="{FF2B5EF4-FFF2-40B4-BE49-F238E27FC236}">
                <a16:creationId xmlns:a16="http://schemas.microsoft.com/office/drawing/2014/main" id="{C327B61A-E793-4154-ACBE-B4E73D2D0415}"/>
              </a:ext>
            </a:extLst>
          </p:cNvPr>
          <p:cNvSpPr txBox="1"/>
          <p:nvPr/>
        </p:nvSpPr>
        <p:spPr>
          <a:xfrm>
            <a:off x="7990840" y="1211008"/>
            <a:ext cx="1127232" cy="400110"/>
          </a:xfrm>
          <a:prstGeom prst="rect">
            <a:avLst/>
          </a:prstGeom>
          <a:noFill/>
        </p:spPr>
        <p:txBody>
          <a:bodyPr wrap="none" rtlCol="0">
            <a:spAutoFit/>
          </a:bodyPr>
          <a:lstStyle/>
          <a:p>
            <a:r>
              <a:rPr lang="en-US" sz="2000" b="1" dirty="0"/>
              <a:t>t = 4 sec </a:t>
            </a:r>
          </a:p>
        </p:txBody>
      </p:sp>
      <p:sp>
        <p:nvSpPr>
          <p:cNvPr id="24" name="TextBox 23">
            <a:extLst>
              <a:ext uri="{FF2B5EF4-FFF2-40B4-BE49-F238E27FC236}">
                <a16:creationId xmlns:a16="http://schemas.microsoft.com/office/drawing/2014/main" id="{5E0CA2D8-5355-4896-8D01-9EB3E6B52510}"/>
              </a:ext>
            </a:extLst>
          </p:cNvPr>
          <p:cNvSpPr txBox="1"/>
          <p:nvPr/>
        </p:nvSpPr>
        <p:spPr>
          <a:xfrm>
            <a:off x="10220960" y="1198308"/>
            <a:ext cx="1127232" cy="400110"/>
          </a:xfrm>
          <a:prstGeom prst="rect">
            <a:avLst/>
          </a:prstGeom>
          <a:noFill/>
        </p:spPr>
        <p:txBody>
          <a:bodyPr wrap="none" rtlCol="0">
            <a:spAutoFit/>
          </a:bodyPr>
          <a:lstStyle/>
          <a:p>
            <a:r>
              <a:rPr lang="en-US" sz="2000" b="1" dirty="0"/>
              <a:t>t = 5 sec </a:t>
            </a:r>
          </a:p>
        </p:txBody>
      </p:sp>
      <p:cxnSp>
        <p:nvCxnSpPr>
          <p:cNvPr id="10" name="Straight Connector 9">
            <a:extLst>
              <a:ext uri="{FF2B5EF4-FFF2-40B4-BE49-F238E27FC236}">
                <a16:creationId xmlns:a16="http://schemas.microsoft.com/office/drawing/2014/main" id="{34DA3E3F-F11C-4472-A7CB-7485BCCC2C36}"/>
              </a:ext>
            </a:extLst>
          </p:cNvPr>
          <p:cNvCxnSpPr/>
          <p:nvPr/>
        </p:nvCxnSpPr>
        <p:spPr>
          <a:xfrm>
            <a:off x="4521200" y="4305300"/>
            <a:ext cx="355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E4C86A-CBB8-49E2-8FD2-02A8634316B8}"/>
              </a:ext>
            </a:extLst>
          </p:cNvPr>
          <p:cNvCxnSpPr/>
          <p:nvPr/>
        </p:nvCxnSpPr>
        <p:spPr>
          <a:xfrm>
            <a:off x="5156200" y="4318000"/>
            <a:ext cx="355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BC12331-80A4-4C0A-9E11-2D82DBEFCC38}"/>
              </a:ext>
            </a:extLst>
          </p:cNvPr>
          <p:cNvCxnSpPr/>
          <p:nvPr/>
        </p:nvCxnSpPr>
        <p:spPr>
          <a:xfrm>
            <a:off x="5816600" y="4318000"/>
            <a:ext cx="355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A064859-8A20-4B34-9496-6147EFD05367}"/>
              </a:ext>
            </a:extLst>
          </p:cNvPr>
          <p:cNvCxnSpPr/>
          <p:nvPr/>
        </p:nvCxnSpPr>
        <p:spPr>
          <a:xfrm>
            <a:off x="6451600" y="4394200"/>
            <a:ext cx="3556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a:extLst>
              <a:ext uri="{FF2B5EF4-FFF2-40B4-BE49-F238E27FC236}">
                <a16:creationId xmlns:a16="http://schemas.microsoft.com/office/drawing/2014/main" id="{15895A8B-D4CD-4C88-B814-EFAC045E1107}"/>
              </a:ext>
            </a:extLst>
          </p:cNvPr>
          <p:cNvCxnSpPr/>
          <p:nvPr/>
        </p:nvCxnSpPr>
        <p:spPr>
          <a:xfrm>
            <a:off x="7117553" y="4394200"/>
            <a:ext cx="3556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Arrow Connector 30">
            <a:extLst>
              <a:ext uri="{FF2B5EF4-FFF2-40B4-BE49-F238E27FC236}">
                <a16:creationId xmlns:a16="http://schemas.microsoft.com/office/drawing/2014/main" id="{7A197518-A15D-4146-BB93-E388A10F7505}"/>
              </a:ext>
            </a:extLst>
          </p:cNvPr>
          <p:cNvCxnSpPr>
            <a:cxnSpLocks/>
          </p:cNvCxnSpPr>
          <p:nvPr/>
        </p:nvCxnSpPr>
        <p:spPr>
          <a:xfrm>
            <a:off x="6680200" y="4303552"/>
            <a:ext cx="533400"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B3F900A-A4F0-422C-A99E-67D14033C797}"/>
              </a:ext>
            </a:extLst>
          </p:cNvPr>
          <p:cNvCxnSpPr>
            <a:cxnSpLocks/>
          </p:cNvCxnSpPr>
          <p:nvPr/>
        </p:nvCxnSpPr>
        <p:spPr>
          <a:xfrm>
            <a:off x="674394" y="3658062"/>
            <a:ext cx="21558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427BCD1-6034-4938-AE6C-518EFD13440F}"/>
              </a:ext>
            </a:extLst>
          </p:cNvPr>
          <p:cNvCxnSpPr>
            <a:cxnSpLocks/>
          </p:cNvCxnSpPr>
          <p:nvPr/>
        </p:nvCxnSpPr>
        <p:spPr>
          <a:xfrm flipV="1">
            <a:off x="687094" y="3470738"/>
            <a:ext cx="0" cy="200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72B6B7A-E350-4E50-8032-17ED39E8A2CE}"/>
              </a:ext>
            </a:extLst>
          </p:cNvPr>
          <p:cNvCxnSpPr>
            <a:cxnSpLocks/>
          </p:cNvCxnSpPr>
          <p:nvPr/>
        </p:nvCxnSpPr>
        <p:spPr>
          <a:xfrm flipV="1">
            <a:off x="2819215" y="3470338"/>
            <a:ext cx="0" cy="200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B3B4769-0C4D-4176-9A5F-E8A5214ECDB5}"/>
              </a:ext>
            </a:extLst>
          </p:cNvPr>
          <p:cNvCxnSpPr>
            <a:cxnSpLocks/>
          </p:cNvCxnSpPr>
          <p:nvPr/>
        </p:nvCxnSpPr>
        <p:spPr>
          <a:xfrm>
            <a:off x="2895291" y="3660836"/>
            <a:ext cx="21558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203813B-5104-488D-95F0-A4DE466FC25C}"/>
              </a:ext>
            </a:extLst>
          </p:cNvPr>
          <p:cNvCxnSpPr>
            <a:cxnSpLocks/>
          </p:cNvCxnSpPr>
          <p:nvPr/>
        </p:nvCxnSpPr>
        <p:spPr>
          <a:xfrm flipV="1">
            <a:off x="2907991" y="3473512"/>
            <a:ext cx="0" cy="200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75AEC6B-9FD8-45BE-A2E0-B5C463CDB415}"/>
              </a:ext>
            </a:extLst>
          </p:cNvPr>
          <p:cNvCxnSpPr>
            <a:cxnSpLocks/>
          </p:cNvCxnSpPr>
          <p:nvPr/>
        </p:nvCxnSpPr>
        <p:spPr>
          <a:xfrm flipV="1">
            <a:off x="5040112" y="3469937"/>
            <a:ext cx="0" cy="200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8354F9A-5526-4F6F-A771-57BA84DB981A}"/>
              </a:ext>
            </a:extLst>
          </p:cNvPr>
          <p:cNvCxnSpPr>
            <a:cxnSpLocks/>
          </p:cNvCxnSpPr>
          <p:nvPr/>
        </p:nvCxnSpPr>
        <p:spPr>
          <a:xfrm>
            <a:off x="5124141" y="3654486"/>
            <a:ext cx="21558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63F742D-A2EA-4994-8181-C2D4424E2D97}"/>
              </a:ext>
            </a:extLst>
          </p:cNvPr>
          <p:cNvCxnSpPr>
            <a:cxnSpLocks/>
          </p:cNvCxnSpPr>
          <p:nvPr/>
        </p:nvCxnSpPr>
        <p:spPr>
          <a:xfrm flipV="1">
            <a:off x="5136841" y="3467162"/>
            <a:ext cx="0" cy="200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3674A79-8AC0-4F11-979D-D18142BCCFCC}"/>
              </a:ext>
            </a:extLst>
          </p:cNvPr>
          <p:cNvCxnSpPr>
            <a:cxnSpLocks/>
          </p:cNvCxnSpPr>
          <p:nvPr/>
        </p:nvCxnSpPr>
        <p:spPr>
          <a:xfrm flipV="1">
            <a:off x="7268962" y="3463587"/>
            <a:ext cx="0" cy="200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A55DA62-6B6E-41BA-9529-A588E8D86A44}"/>
              </a:ext>
            </a:extLst>
          </p:cNvPr>
          <p:cNvCxnSpPr>
            <a:cxnSpLocks/>
          </p:cNvCxnSpPr>
          <p:nvPr/>
        </p:nvCxnSpPr>
        <p:spPr>
          <a:xfrm>
            <a:off x="7349181" y="3662106"/>
            <a:ext cx="2155825" cy="0"/>
          </a:xfrm>
          <a:prstGeom prst="line">
            <a:avLst/>
          </a:prstGeom>
          <a:ln>
            <a:solidFill>
              <a:srgbClr val="5A9808"/>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C2BD6F1-F70F-482A-BDB5-F82A8A55B6F1}"/>
              </a:ext>
            </a:extLst>
          </p:cNvPr>
          <p:cNvCxnSpPr>
            <a:cxnSpLocks/>
          </p:cNvCxnSpPr>
          <p:nvPr/>
        </p:nvCxnSpPr>
        <p:spPr>
          <a:xfrm flipV="1">
            <a:off x="7361881" y="3474782"/>
            <a:ext cx="0" cy="200024"/>
          </a:xfrm>
          <a:prstGeom prst="line">
            <a:avLst/>
          </a:prstGeom>
          <a:ln>
            <a:solidFill>
              <a:srgbClr val="5A9808"/>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9994357-7883-4754-90BE-ABF96F40C45C}"/>
              </a:ext>
            </a:extLst>
          </p:cNvPr>
          <p:cNvCxnSpPr>
            <a:cxnSpLocks/>
          </p:cNvCxnSpPr>
          <p:nvPr/>
        </p:nvCxnSpPr>
        <p:spPr>
          <a:xfrm flipV="1">
            <a:off x="9494002" y="3471207"/>
            <a:ext cx="0" cy="200024"/>
          </a:xfrm>
          <a:prstGeom prst="line">
            <a:avLst/>
          </a:prstGeom>
          <a:ln>
            <a:solidFill>
              <a:srgbClr val="5A9808"/>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0ADE19E-EC89-403C-B118-BAA3D0613052}"/>
              </a:ext>
            </a:extLst>
          </p:cNvPr>
          <p:cNvCxnSpPr>
            <a:cxnSpLocks/>
          </p:cNvCxnSpPr>
          <p:nvPr/>
        </p:nvCxnSpPr>
        <p:spPr>
          <a:xfrm>
            <a:off x="9604701" y="3662106"/>
            <a:ext cx="2155825" cy="0"/>
          </a:xfrm>
          <a:prstGeom prst="line">
            <a:avLst/>
          </a:prstGeom>
          <a:ln>
            <a:solidFill>
              <a:srgbClr val="5A9808"/>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8B6970F-04EF-41D0-B55A-ED0B3489160F}"/>
              </a:ext>
            </a:extLst>
          </p:cNvPr>
          <p:cNvCxnSpPr>
            <a:cxnSpLocks/>
          </p:cNvCxnSpPr>
          <p:nvPr/>
        </p:nvCxnSpPr>
        <p:spPr>
          <a:xfrm flipV="1">
            <a:off x="9617401" y="3474782"/>
            <a:ext cx="0" cy="200024"/>
          </a:xfrm>
          <a:prstGeom prst="line">
            <a:avLst/>
          </a:prstGeom>
          <a:ln>
            <a:solidFill>
              <a:srgbClr val="5A9808"/>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2AED414-5CD2-404F-8C0A-C3C628262CF8}"/>
              </a:ext>
            </a:extLst>
          </p:cNvPr>
          <p:cNvCxnSpPr>
            <a:cxnSpLocks/>
          </p:cNvCxnSpPr>
          <p:nvPr/>
        </p:nvCxnSpPr>
        <p:spPr>
          <a:xfrm flipV="1">
            <a:off x="11749522" y="3471207"/>
            <a:ext cx="0" cy="200024"/>
          </a:xfrm>
          <a:prstGeom prst="line">
            <a:avLst/>
          </a:prstGeom>
          <a:ln>
            <a:solidFill>
              <a:srgbClr val="5A9808"/>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C828F4B-3CA7-41C3-AB61-402488A9A460}"/>
              </a:ext>
            </a:extLst>
          </p:cNvPr>
          <p:cNvCxnSpPr>
            <a:cxnSpLocks/>
          </p:cNvCxnSpPr>
          <p:nvPr/>
        </p:nvCxnSpPr>
        <p:spPr>
          <a:xfrm>
            <a:off x="4534535" y="4292918"/>
            <a:ext cx="0" cy="88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CE237F9D-DDF5-454C-BE5A-64DCD071BA4F}"/>
              </a:ext>
            </a:extLst>
          </p:cNvPr>
          <p:cNvCxnSpPr>
            <a:cxnSpLocks/>
          </p:cNvCxnSpPr>
          <p:nvPr/>
        </p:nvCxnSpPr>
        <p:spPr>
          <a:xfrm>
            <a:off x="4865529" y="4295300"/>
            <a:ext cx="0" cy="88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94646C2-20E7-497E-BCBF-7EF64B58EA10}"/>
              </a:ext>
            </a:extLst>
          </p:cNvPr>
          <p:cNvCxnSpPr>
            <a:cxnSpLocks/>
          </p:cNvCxnSpPr>
          <p:nvPr/>
        </p:nvCxnSpPr>
        <p:spPr>
          <a:xfrm>
            <a:off x="5167947" y="4307206"/>
            <a:ext cx="0" cy="88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86DD781-054D-4F86-9D2A-CCF55FB35CDD}"/>
              </a:ext>
            </a:extLst>
          </p:cNvPr>
          <p:cNvCxnSpPr>
            <a:cxnSpLocks/>
          </p:cNvCxnSpPr>
          <p:nvPr/>
        </p:nvCxnSpPr>
        <p:spPr>
          <a:xfrm>
            <a:off x="5498940" y="4304825"/>
            <a:ext cx="0" cy="88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18F6828-630F-4F05-8EBD-476C395E8FC2}"/>
              </a:ext>
            </a:extLst>
          </p:cNvPr>
          <p:cNvCxnSpPr>
            <a:cxnSpLocks/>
          </p:cNvCxnSpPr>
          <p:nvPr/>
        </p:nvCxnSpPr>
        <p:spPr>
          <a:xfrm>
            <a:off x="5829934" y="4304825"/>
            <a:ext cx="0" cy="88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0193967-C1DD-450C-850C-FBEDD2F237D3}"/>
              </a:ext>
            </a:extLst>
          </p:cNvPr>
          <p:cNvCxnSpPr>
            <a:cxnSpLocks/>
          </p:cNvCxnSpPr>
          <p:nvPr/>
        </p:nvCxnSpPr>
        <p:spPr>
          <a:xfrm>
            <a:off x="6163309" y="4304826"/>
            <a:ext cx="0" cy="88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4964DC0-6165-40AD-B449-423B0C5C47E6}"/>
              </a:ext>
            </a:extLst>
          </p:cNvPr>
          <p:cNvCxnSpPr>
            <a:cxnSpLocks/>
          </p:cNvCxnSpPr>
          <p:nvPr/>
        </p:nvCxnSpPr>
        <p:spPr>
          <a:xfrm>
            <a:off x="6463347" y="4314351"/>
            <a:ext cx="0" cy="8858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2" name="Straight Connector 71">
            <a:extLst>
              <a:ext uri="{FF2B5EF4-FFF2-40B4-BE49-F238E27FC236}">
                <a16:creationId xmlns:a16="http://schemas.microsoft.com/office/drawing/2014/main" id="{592A5B1D-E5FC-4C68-AD46-39F4DE5E317D}"/>
              </a:ext>
            </a:extLst>
          </p:cNvPr>
          <p:cNvCxnSpPr>
            <a:cxnSpLocks/>
          </p:cNvCxnSpPr>
          <p:nvPr/>
        </p:nvCxnSpPr>
        <p:spPr>
          <a:xfrm>
            <a:off x="6794341" y="4316732"/>
            <a:ext cx="0" cy="8858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3" name="Straight Connector 72">
            <a:extLst>
              <a:ext uri="{FF2B5EF4-FFF2-40B4-BE49-F238E27FC236}">
                <a16:creationId xmlns:a16="http://schemas.microsoft.com/office/drawing/2014/main" id="{DE8E8A7C-6CEF-4CC9-A7B4-C3C3B29186B8}"/>
              </a:ext>
            </a:extLst>
          </p:cNvPr>
          <p:cNvCxnSpPr>
            <a:cxnSpLocks/>
          </p:cNvCxnSpPr>
          <p:nvPr/>
        </p:nvCxnSpPr>
        <p:spPr>
          <a:xfrm>
            <a:off x="7130094" y="4314350"/>
            <a:ext cx="0" cy="8858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4" name="Straight Connector 73">
            <a:extLst>
              <a:ext uri="{FF2B5EF4-FFF2-40B4-BE49-F238E27FC236}">
                <a16:creationId xmlns:a16="http://schemas.microsoft.com/office/drawing/2014/main" id="{6FF7EFFD-6ECB-4AF8-B876-3FE3E2EA644E}"/>
              </a:ext>
            </a:extLst>
          </p:cNvPr>
          <p:cNvCxnSpPr>
            <a:cxnSpLocks/>
          </p:cNvCxnSpPr>
          <p:nvPr/>
        </p:nvCxnSpPr>
        <p:spPr>
          <a:xfrm>
            <a:off x="7461087" y="4316731"/>
            <a:ext cx="0" cy="8858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76" name="Straight Arrow Connector 75">
            <a:extLst>
              <a:ext uri="{FF2B5EF4-FFF2-40B4-BE49-F238E27FC236}">
                <a16:creationId xmlns:a16="http://schemas.microsoft.com/office/drawing/2014/main" id="{627D4CE5-9E2E-4F91-9279-8191EDDC6F3A}"/>
              </a:ext>
            </a:extLst>
          </p:cNvPr>
          <p:cNvCxnSpPr>
            <a:cxnSpLocks/>
          </p:cNvCxnSpPr>
          <p:nvPr/>
        </p:nvCxnSpPr>
        <p:spPr>
          <a:xfrm flipH="1" flipV="1">
            <a:off x="1828800" y="3695700"/>
            <a:ext cx="2876551" cy="604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490794F6-2236-4A3B-87F7-0BDF8DD0C782}"/>
              </a:ext>
            </a:extLst>
          </p:cNvPr>
          <p:cNvCxnSpPr>
            <a:cxnSpLocks/>
          </p:cNvCxnSpPr>
          <p:nvPr/>
        </p:nvCxnSpPr>
        <p:spPr>
          <a:xfrm flipH="1" flipV="1">
            <a:off x="4057651" y="3667125"/>
            <a:ext cx="314177"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ADD5F9AC-2CCA-42BD-B181-4538B2CF43EF}"/>
              </a:ext>
            </a:extLst>
          </p:cNvPr>
          <p:cNvCxnSpPr>
            <a:cxnSpLocks/>
          </p:cNvCxnSpPr>
          <p:nvPr/>
        </p:nvCxnSpPr>
        <p:spPr>
          <a:xfrm flipV="1">
            <a:off x="6224588" y="3657600"/>
            <a:ext cx="71437" cy="161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EC91E1EF-D6A9-4670-99B9-ED15D2694A71}"/>
              </a:ext>
            </a:extLst>
          </p:cNvPr>
          <p:cNvCxnSpPr>
            <a:cxnSpLocks/>
          </p:cNvCxnSpPr>
          <p:nvPr/>
        </p:nvCxnSpPr>
        <p:spPr>
          <a:xfrm flipV="1">
            <a:off x="6657975" y="3657600"/>
            <a:ext cx="1885950" cy="5715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A1074DA7-817A-40BD-B2D4-6C27470F7A51}"/>
              </a:ext>
            </a:extLst>
          </p:cNvPr>
          <p:cNvCxnSpPr>
            <a:cxnSpLocks/>
          </p:cNvCxnSpPr>
          <p:nvPr/>
        </p:nvCxnSpPr>
        <p:spPr>
          <a:xfrm flipV="1">
            <a:off x="7277100" y="3667125"/>
            <a:ext cx="3571875" cy="581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E06D5933-F621-4A1E-AFCC-DE0C7E922DE2}"/>
              </a:ext>
            </a:extLst>
          </p:cNvPr>
          <p:cNvCxnSpPr>
            <a:cxnSpLocks/>
          </p:cNvCxnSpPr>
          <p:nvPr/>
        </p:nvCxnSpPr>
        <p:spPr>
          <a:xfrm flipH="1" flipV="1">
            <a:off x="5088842" y="4167188"/>
            <a:ext cx="235635" cy="11430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EC42B705-029F-422A-B450-2641B42E5C36}"/>
              </a:ext>
            </a:extLst>
          </p:cNvPr>
          <p:cNvCxnSpPr>
            <a:cxnSpLocks/>
          </p:cNvCxnSpPr>
          <p:nvPr/>
        </p:nvCxnSpPr>
        <p:spPr>
          <a:xfrm flipV="1">
            <a:off x="6010278" y="4148138"/>
            <a:ext cx="71435" cy="15478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AC9DAFA6-9A17-4375-B8A4-5E081E60A9D6}"/>
              </a:ext>
            </a:extLst>
          </p:cNvPr>
          <p:cNvSpPr txBox="1"/>
          <p:nvPr/>
        </p:nvSpPr>
        <p:spPr>
          <a:xfrm>
            <a:off x="11849100" y="6447396"/>
            <a:ext cx="482600" cy="369332"/>
          </a:xfrm>
          <a:prstGeom prst="rect">
            <a:avLst/>
          </a:prstGeom>
          <a:noFill/>
        </p:spPr>
        <p:txBody>
          <a:bodyPr wrap="square" rtlCol="0">
            <a:spAutoFit/>
          </a:bodyPr>
          <a:lstStyle/>
          <a:p>
            <a:fld id="{43F1DB70-E049-4980-B62F-443758E950AA}" type="slidenum">
              <a:rPr lang="en-US" dirty="0"/>
              <a:t>18</a:t>
            </a:fld>
            <a:endParaRPr lang="en-US" dirty="0"/>
          </a:p>
        </p:txBody>
      </p:sp>
    </p:spTree>
    <p:extLst>
      <p:ext uri="{BB962C8B-B14F-4D97-AF65-F5344CB8AC3E}">
        <p14:creationId xmlns:p14="http://schemas.microsoft.com/office/powerpoint/2010/main" val="291242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33947" y="981512"/>
            <a:ext cx="8689561" cy="5876488"/>
          </a:xfrm>
        </p:spPr>
        <p:txBody>
          <a:bodyPr>
            <a:normAutofit/>
          </a:bodyPr>
          <a:lstStyle/>
          <a:p>
            <a:pPr marL="0" indent="0">
              <a:buNone/>
            </a:pPr>
            <a:r>
              <a:rPr lang="en-US" sz="2400" b="1" dirty="0"/>
              <a:t>Results and Analysis</a:t>
            </a:r>
          </a:p>
          <a:p>
            <a:pPr lvl="1"/>
            <a:r>
              <a:rPr lang="en-US" sz="2000" dirty="0"/>
              <a:t>From the results generated it can be seen that the camera requires at least 4 seconds to capture images as per requirements. </a:t>
            </a:r>
          </a:p>
          <a:p>
            <a:pPr lvl="1"/>
            <a:r>
              <a:rPr lang="en-US" sz="2000" dirty="0"/>
              <a:t>Figure 5 shows the issues in image capture when the triggering interval is set below 4 seconds. It can be seen that the overlap becomes inconsistent and rows of images go missing when the correct triggering interval is not set.</a:t>
            </a:r>
          </a:p>
          <a:p>
            <a:pPr lvl="1"/>
            <a:r>
              <a:rPr lang="en-US" sz="2000" dirty="0"/>
              <a:t>The plot shown in Figure 6 shows that at the triggering interval of 4seconds the percentage of images captured saturates at 93%.</a:t>
            </a:r>
          </a:p>
          <a:p>
            <a:pPr lvl="1"/>
            <a:r>
              <a:rPr lang="en-US" sz="2000" dirty="0"/>
              <a:t>The data obtained confirms the hypothesis stated where the flight parameters on and below the 4-second surface plot generates desired data sets and flight parameters used from the surface plots above the 4 second surface plot generated undesirable data sets.</a:t>
            </a:r>
          </a:p>
          <a:p>
            <a:pPr lvl="1"/>
            <a:endParaRPr lang="en-US" sz="2000" dirty="0"/>
          </a:p>
          <a:p>
            <a:pPr lvl="1"/>
            <a:r>
              <a:rPr lang="en-US" sz="2000" dirty="0"/>
              <a:t>For t = 4sec at 85% overlap the best GSD = 5.3cm/px  </a:t>
            </a:r>
          </a:p>
          <a:p>
            <a:pPr lvl="1"/>
            <a:endParaRPr lang="en-US" sz="2266" dirty="0"/>
          </a:p>
          <a:p>
            <a:endParaRPr lang="en-US" sz="2800" dirty="0"/>
          </a:p>
          <a:p>
            <a:endParaRPr lang="en-US" sz="2800" dirty="0"/>
          </a:p>
        </p:txBody>
      </p:sp>
      <p:sp>
        <p:nvSpPr>
          <p:cNvPr id="16" name="Rectangle 15">
            <a:extLst>
              <a:ext uri="{FF2B5EF4-FFF2-40B4-BE49-F238E27FC236}">
                <a16:creationId xmlns:a16="http://schemas.microsoft.com/office/drawing/2014/main" id="{2DC901D4-3222-42D8-8E38-BD483F3FA691}"/>
              </a:ext>
            </a:extLst>
          </p:cNvPr>
          <p:cNvSpPr/>
          <p:nvPr/>
        </p:nvSpPr>
        <p:spPr>
          <a:xfrm>
            <a:off x="1987437" y="65892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
        <p:nvSpPr>
          <p:cNvPr id="2" name="Rectangle 1">
            <a:extLst>
              <a:ext uri="{FF2B5EF4-FFF2-40B4-BE49-F238E27FC236}">
                <a16:creationId xmlns:a16="http://schemas.microsoft.com/office/drawing/2014/main" id="{30F49B02-0744-4049-AFB5-8B32DD634355}"/>
              </a:ext>
            </a:extLst>
          </p:cNvPr>
          <p:cNvSpPr/>
          <p:nvPr/>
        </p:nvSpPr>
        <p:spPr>
          <a:xfrm>
            <a:off x="1686757" y="1376039"/>
            <a:ext cx="8114191" cy="393256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405469C-FF8D-4776-B39D-605836A834A1}"/>
              </a:ext>
            </a:extLst>
          </p:cNvPr>
          <p:cNvPicPr/>
          <p:nvPr/>
        </p:nvPicPr>
        <p:blipFill>
          <a:blip r:embed="rId2" cstate="print">
            <a:extLst>
              <a:ext uri="{28A0092B-C50C-407E-A947-70E740481C1C}">
                <a14:useLocalDpi xmlns:a14="http://schemas.microsoft.com/office/drawing/2010/main"/>
              </a:ext>
            </a:extLst>
          </a:blip>
          <a:stretch>
            <a:fillRect/>
          </a:stretch>
        </p:blipFill>
        <p:spPr>
          <a:xfrm>
            <a:off x="2773488" y="1762259"/>
            <a:ext cx="6328842" cy="3494676"/>
          </a:xfrm>
          <a:prstGeom prst="rect">
            <a:avLst/>
          </a:prstGeom>
        </p:spPr>
      </p:pic>
      <p:sp>
        <p:nvSpPr>
          <p:cNvPr id="7" name="TextBox 6">
            <a:extLst>
              <a:ext uri="{FF2B5EF4-FFF2-40B4-BE49-F238E27FC236}">
                <a16:creationId xmlns:a16="http://schemas.microsoft.com/office/drawing/2014/main" id="{DE2DE7AB-A917-437E-9FB8-F68FED527006}"/>
              </a:ext>
            </a:extLst>
          </p:cNvPr>
          <p:cNvSpPr txBox="1"/>
          <p:nvPr/>
        </p:nvSpPr>
        <p:spPr>
          <a:xfrm>
            <a:off x="2694829" y="5276569"/>
            <a:ext cx="4339650" cy="276999"/>
          </a:xfrm>
          <a:prstGeom prst="rect">
            <a:avLst/>
          </a:prstGeom>
          <a:noFill/>
        </p:spPr>
        <p:txBody>
          <a:bodyPr wrap="none" rtlCol="0">
            <a:spAutoFit/>
          </a:bodyPr>
          <a:lstStyle/>
          <a:p>
            <a:r>
              <a:rPr lang="en-US" sz="1200" b="1" dirty="0"/>
              <a:t>Figure 10</a:t>
            </a:r>
            <a:r>
              <a:rPr lang="en-US" sz="1200" dirty="0"/>
              <a:t>: Characteristic surface plot for triggering interval of 4sec</a:t>
            </a:r>
          </a:p>
        </p:txBody>
      </p:sp>
      <p:sp>
        <p:nvSpPr>
          <p:cNvPr id="10" name="TextBox 9">
            <a:extLst>
              <a:ext uri="{FF2B5EF4-FFF2-40B4-BE49-F238E27FC236}">
                <a16:creationId xmlns:a16="http://schemas.microsoft.com/office/drawing/2014/main" id="{310D0532-00A0-49F5-BAFB-66E6DBE87315}"/>
              </a:ext>
            </a:extLst>
          </p:cNvPr>
          <p:cNvSpPr txBox="1"/>
          <p:nvPr/>
        </p:nvSpPr>
        <p:spPr>
          <a:xfrm>
            <a:off x="11849100" y="6447396"/>
            <a:ext cx="647700" cy="369332"/>
          </a:xfrm>
          <a:prstGeom prst="rect">
            <a:avLst/>
          </a:prstGeom>
          <a:noFill/>
        </p:spPr>
        <p:txBody>
          <a:bodyPr wrap="square" rtlCol="0">
            <a:spAutoFit/>
          </a:bodyPr>
          <a:lstStyle/>
          <a:p>
            <a:fld id="{43F1DB70-E049-4980-B62F-443758E950AA}" type="slidenum">
              <a:rPr lang="en-US" dirty="0"/>
              <a:t>19</a:t>
            </a:fld>
            <a:endParaRPr lang="en-US" dirty="0"/>
          </a:p>
        </p:txBody>
      </p:sp>
    </p:spTree>
    <p:extLst>
      <p:ext uri="{BB962C8B-B14F-4D97-AF65-F5344CB8AC3E}">
        <p14:creationId xmlns:p14="http://schemas.microsoft.com/office/powerpoint/2010/main" val="91065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8B99-E116-439C-A90E-0C57FACC09FA}"/>
              </a:ext>
            </a:extLst>
          </p:cNvPr>
          <p:cNvSpPr>
            <a:spLocks noGrp="1"/>
          </p:cNvSpPr>
          <p:nvPr>
            <p:ph type="title"/>
          </p:nvPr>
        </p:nvSpPr>
        <p:spPr>
          <a:xfrm>
            <a:off x="1047750" y="317501"/>
            <a:ext cx="10972800" cy="1143000"/>
          </a:xfrm>
        </p:spPr>
        <p:txBody>
          <a:bodyPr>
            <a:normAutofit/>
          </a:bodyPr>
          <a:lstStyle/>
          <a:p>
            <a:pPr algn="l"/>
            <a:r>
              <a:rPr lang="en-US" sz="5400" dirty="0">
                <a:latin typeface="+mn-lt"/>
                <a:ea typeface="Ebrima" panose="02000000000000000000" pitchFamily="2" charset="0"/>
                <a:cs typeface="Ebrima" panose="02000000000000000000" pitchFamily="2" charset="0"/>
              </a:rPr>
              <a:t>Presentation Overview</a:t>
            </a:r>
          </a:p>
        </p:txBody>
      </p:sp>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047750" y="1587008"/>
            <a:ext cx="8877300" cy="3798724"/>
          </a:xfrm>
        </p:spPr>
        <p:txBody>
          <a:bodyPr>
            <a:normAutofit/>
          </a:bodyPr>
          <a:lstStyle/>
          <a:p>
            <a:r>
              <a:rPr lang="en-US" sz="2000" dirty="0"/>
              <a:t>Introduction</a:t>
            </a:r>
          </a:p>
          <a:p>
            <a:r>
              <a:rPr lang="en-US" sz="2000" dirty="0"/>
              <a:t>Applications of Photogrammetry in Inspections </a:t>
            </a:r>
          </a:p>
          <a:p>
            <a:pPr lvl="1"/>
            <a:r>
              <a:rPr lang="en-US" sz="1466" dirty="0"/>
              <a:t>Construction Monitoring</a:t>
            </a:r>
          </a:p>
          <a:p>
            <a:pPr lvl="1"/>
            <a:r>
              <a:rPr lang="en-US" sz="1466" dirty="0"/>
              <a:t>Bridge Inspection </a:t>
            </a:r>
          </a:p>
          <a:p>
            <a:pPr lvl="1"/>
            <a:r>
              <a:rPr lang="en-US" sz="1466" dirty="0"/>
              <a:t>Facility Inspection</a:t>
            </a:r>
          </a:p>
          <a:p>
            <a:pPr lvl="1"/>
            <a:r>
              <a:rPr lang="en-US" sz="1466" dirty="0"/>
              <a:t>Thermal Inspection</a:t>
            </a:r>
          </a:p>
          <a:p>
            <a:r>
              <a:rPr lang="en-US" sz="2000" dirty="0"/>
              <a:t>Case study: DJI XTR Camera</a:t>
            </a:r>
          </a:p>
          <a:p>
            <a:pPr lvl="1"/>
            <a:r>
              <a:rPr lang="en-US" sz="1466" dirty="0"/>
              <a:t>Theory</a:t>
            </a:r>
          </a:p>
          <a:p>
            <a:pPr lvl="1"/>
            <a:r>
              <a:rPr lang="en-US" sz="1466" dirty="0"/>
              <a:t>Case Study Overview</a:t>
            </a:r>
          </a:p>
          <a:p>
            <a:pPr lvl="1"/>
            <a:r>
              <a:rPr lang="en-US" sz="1466" dirty="0"/>
              <a:t>Results and Analysis</a:t>
            </a:r>
          </a:p>
          <a:p>
            <a:r>
              <a:rPr lang="en-US" sz="2000" dirty="0"/>
              <a:t>Conclusion</a:t>
            </a:r>
          </a:p>
          <a:p>
            <a:r>
              <a:rPr lang="en-US" sz="2000" dirty="0"/>
              <a:t>References</a:t>
            </a:r>
          </a:p>
        </p:txBody>
      </p:sp>
      <p:sp>
        <p:nvSpPr>
          <p:cNvPr id="8" name="TextBox 7">
            <a:extLst>
              <a:ext uri="{FF2B5EF4-FFF2-40B4-BE49-F238E27FC236}">
                <a16:creationId xmlns:a16="http://schemas.microsoft.com/office/drawing/2014/main" id="{8194005C-8FF4-4A9A-9F85-301A38FAA89D}"/>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2</a:t>
            </a:fld>
            <a:endParaRPr lang="en-US" dirty="0"/>
          </a:p>
        </p:txBody>
      </p:sp>
      <p:sp>
        <p:nvSpPr>
          <p:cNvPr id="5" name="Content Placeholder 2">
            <a:extLst>
              <a:ext uri="{FF2B5EF4-FFF2-40B4-BE49-F238E27FC236}">
                <a16:creationId xmlns:a16="http://schemas.microsoft.com/office/drawing/2014/main" id="{7E4AD845-E270-4B06-B8FD-1B1ACC06A8BA}"/>
              </a:ext>
            </a:extLst>
          </p:cNvPr>
          <p:cNvSpPr txBox="1">
            <a:spLocks/>
          </p:cNvSpPr>
          <p:nvPr/>
        </p:nvSpPr>
        <p:spPr>
          <a:xfrm>
            <a:off x="7835900" y="1548908"/>
            <a:ext cx="3708400" cy="3798724"/>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000" dirty="0"/>
              <a:t>Acknowledgments:</a:t>
            </a:r>
          </a:p>
          <a:p>
            <a:pPr lvl="1"/>
            <a:r>
              <a:rPr lang="en-US" sz="1800" dirty="0"/>
              <a:t>Ohio Department of Transportation</a:t>
            </a:r>
          </a:p>
          <a:p>
            <a:pPr lvl="1"/>
            <a:r>
              <a:rPr lang="en-US" sz="1800" dirty="0"/>
              <a:t>University of Cincinnati Professors/Staff:</a:t>
            </a:r>
          </a:p>
          <a:p>
            <a:pPr lvl="2"/>
            <a:r>
              <a:rPr lang="en-US" sz="1200" dirty="0"/>
              <a:t>Dr. Arthur </a:t>
            </a:r>
            <a:r>
              <a:rPr lang="en-US" sz="1200" dirty="0" err="1"/>
              <a:t>Helmicki</a:t>
            </a:r>
            <a:endParaRPr lang="en-US" sz="1200" dirty="0"/>
          </a:p>
          <a:p>
            <a:pPr lvl="2"/>
            <a:r>
              <a:rPr lang="en-US" sz="1200" dirty="0"/>
              <a:t>Dr. Victor Hunt</a:t>
            </a:r>
          </a:p>
          <a:p>
            <a:pPr lvl="2"/>
            <a:r>
              <a:rPr lang="en-US" sz="1200" dirty="0"/>
              <a:t>Dr. Mehdi </a:t>
            </a:r>
            <a:r>
              <a:rPr lang="en-US" sz="1200" dirty="0" err="1"/>
              <a:t>Norouzi</a:t>
            </a:r>
            <a:endParaRPr lang="en-US" sz="1200" dirty="0"/>
          </a:p>
          <a:p>
            <a:pPr lvl="2"/>
            <a:r>
              <a:rPr lang="en-US" sz="1200" dirty="0"/>
              <a:t>Dr. Kelly Cohen</a:t>
            </a:r>
          </a:p>
          <a:p>
            <a:pPr lvl="2"/>
            <a:r>
              <a:rPr lang="en-US" sz="1200" dirty="0"/>
              <a:t>Dr. Manish Kumar</a:t>
            </a:r>
          </a:p>
          <a:p>
            <a:pPr lvl="2"/>
            <a:r>
              <a:rPr lang="en-US" sz="1200" dirty="0"/>
              <a:t>Bryan Brown</a:t>
            </a:r>
            <a:endParaRPr lang="en-US" sz="1733" dirty="0"/>
          </a:p>
          <a:p>
            <a:pPr marL="1219170" lvl="2" indent="0">
              <a:buNone/>
            </a:pPr>
            <a:r>
              <a:rPr lang="en-US" sz="1000" dirty="0"/>
              <a:t>	</a:t>
            </a:r>
          </a:p>
        </p:txBody>
      </p:sp>
    </p:spTree>
    <p:extLst>
      <p:ext uri="{BB962C8B-B14F-4D97-AF65-F5344CB8AC3E}">
        <p14:creationId xmlns:p14="http://schemas.microsoft.com/office/powerpoint/2010/main" val="137045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33947" y="981511"/>
            <a:ext cx="9375027" cy="5876489"/>
          </a:xfrm>
        </p:spPr>
        <p:txBody>
          <a:bodyPr>
            <a:normAutofit/>
          </a:bodyPr>
          <a:lstStyle/>
          <a:p>
            <a:pPr marL="0" indent="0">
              <a:buNone/>
            </a:pPr>
            <a:r>
              <a:rPr lang="en-US" sz="2800" b="1" dirty="0"/>
              <a:t>Conclusion</a:t>
            </a:r>
          </a:p>
          <a:p>
            <a:pPr lvl="1"/>
            <a:r>
              <a:rPr lang="en-US" sz="2266" dirty="0"/>
              <a:t>The method applied in this study is one of many methods that can be used to benchmark and analyze the limits of camera systems. </a:t>
            </a:r>
          </a:p>
          <a:p>
            <a:pPr lvl="1"/>
            <a:r>
              <a:rPr lang="en-US" sz="2266" dirty="0"/>
              <a:t>When the surface plots at varying triggering intervals was compared, it was observed that the set of flight parameters reduce as the triggering interval increases. </a:t>
            </a:r>
          </a:p>
          <a:p>
            <a:pPr lvl="1"/>
            <a:r>
              <a:rPr lang="en-US" sz="2266" dirty="0"/>
              <a:t>Through the experiment conducted the following was concluded:</a:t>
            </a:r>
          </a:p>
          <a:p>
            <a:pPr lvl="2"/>
            <a:r>
              <a:rPr lang="en-US" sz="1733" dirty="0"/>
              <a:t>Under equal timed mode of capture, DJI XTR required a minimum triggering interval of 4 seconds to capture images as required. </a:t>
            </a:r>
          </a:p>
          <a:p>
            <a:pPr lvl="2"/>
            <a:r>
              <a:rPr lang="en-US" sz="1733" dirty="0"/>
              <a:t>The percentage of images captured saturated at 93% at for t ≥ 4sec.</a:t>
            </a:r>
          </a:p>
          <a:p>
            <a:pPr lvl="2"/>
            <a:r>
              <a:rPr lang="en-US" sz="1733" dirty="0"/>
              <a:t>For an image overlap of 85% the best GSD obtainable is 5.3cm/px</a:t>
            </a:r>
            <a:endParaRPr lang="en-US" sz="2266" dirty="0"/>
          </a:p>
          <a:p>
            <a:pPr lvl="1"/>
            <a:r>
              <a:rPr lang="en-US" sz="2266" dirty="0"/>
              <a:t>The results from this study provided us the information to improve existing work and aided in designing efficient flight plans to obtain high-resolution of thermal images of the structure being mapped.</a:t>
            </a:r>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03327" y="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Case Study: DJI XTR Thermal Camera</a:t>
            </a:r>
          </a:p>
        </p:txBody>
      </p:sp>
      <p:sp>
        <p:nvSpPr>
          <p:cNvPr id="6" name="TextBox 5">
            <a:extLst>
              <a:ext uri="{FF2B5EF4-FFF2-40B4-BE49-F238E27FC236}">
                <a16:creationId xmlns:a16="http://schemas.microsoft.com/office/drawing/2014/main" id="{BFC436D9-073B-40BF-81FE-E822DA8130C5}"/>
              </a:ext>
            </a:extLst>
          </p:cNvPr>
          <p:cNvSpPr txBox="1"/>
          <p:nvPr/>
        </p:nvSpPr>
        <p:spPr>
          <a:xfrm>
            <a:off x="11849100" y="6447396"/>
            <a:ext cx="533400" cy="369332"/>
          </a:xfrm>
          <a:prstGeom prst="rect">
            <a:avLst/>
          </a:prstGeom>
          <a:noFill/>
        </p:spPr>
        <p:txBody>
          <a:bodyPr wrap="square" rtlCol="0">
            <a:spAutoFit/>
          </a:bodyPr>
          <a:lstStyle/>
          <a:p>
            <a:fld id="{43F1DB70-E049-4980-B62F-443758E950AA}" type="slidenum">
              <a:rPr lang="en-US" dirty="0"/>
              <a:t>20</a:t>
            </a:fld>
            <a:endParaRPr lang="en-US" dirty="0"/>
          </a:p>
        </p:txBody>
      </p:sp>
    </p:spTree>
    <p:extLst>
      <p:ext uri="{BB962C8B-B14F-4D97-AF65-F5344CB8AC3E}">
        <p14:creationId xmlns:p14="http://schemas.microsoft.com/office/powerpoint/2010/main" val="120582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977901" y="1321469"/>
            <a:ext cx="11214099" cy="4749131"/>
          </a:xfrm>
        </p:spPr>
        <p:txBody>
          <a:bodyPr>
            <a:normAutofit fontScale="32500" lnSpcReduction="20000"/>
          </a:bodyPr>
          <a:lstStyle/>
          <a:p>
            <a:pPr marL="0" indent="0">
              <a:buNone/>
            </a:pPr>
            <a:r>
              <a:rPr lang="x-none" dirty="0"/>
              <a:t>[1]	M. Vollmer and K.-P. Möllmann, Infrared ThermalImaging Fundamentals, Research and Applications, no. 2003. 2006.</a:t>
            </a:r>
            <a:endParaRPr lang="en-US" dirty="0"/>
          </a:p>
          <a:p>
            <a:pPr marL="0" indent="0">
              <a:buNone/>
            </a:pPr>
            <a:r>
              <a:rPr lang="x-none" dirty="0"/>
              <a:t>[2]	“Offline Getting Started and Manual (pdf) – Support.” [Online]. Available: </a:t>
            </a:r>
            <a:r>
              <a:rPr lang="x-none" dirty="0">
                <a:hlinkClick r:id="rId2"/>
              </a:rPr>
              <a:t>https://support.pix4d.com/hc/en-us/articles/204272989-Offline-</a:t>
            </a:r>
            <a:r>
              <a:rPr lang="en-US" dirty="0"/>
              <a:t>	</a:t>
            </a:r>
            <a:r>
              <a:rPr lang="x-none" dirty="0"/>
              <a:t>Getting-Started-and-Manual-pdf-. [Accessed: 07-Mar-2018].</a:t>
            </a:r>
            <a:endParaRPr lang="en-US" dirty="0"/>
          </a:p>
          <a:p>
            <a:pPr marL="0" indent="0">
              <a:buNone/>
            </a:pPr>
            <a:r>
              <a:rPr lang="en-US" dirty="0"/>
              <a:t>[3]	G. Washer, R. Fenwick, S. Nelson, and R. </a:t>
            </a:r>
            <a:r>
              <a:rPr lang="en-US" dirty="0" err="1"/>
              <a:t>Rumbayan</a:t>
            </a:r>
            <a:r>
              <a:rPr lang="en-US" dirty="0"/>
              <a:t>, “Guidelines for Thermographic Inspection of Concrete Bridge Components in Shaded 	Conditions,” </a:t>
            </a:r>
            <a:r>
              <a:rPr lang="en-US" i="1" dirty="0"/>
              <a:t>Transportation Research Record: Journal of the Transportation Research Board</a:t>
            </a:r>
            <a:r>
              <a:rPr lang="en-US" dirty="0"/>
              <a:t>, vol. 2360, no. 1, pp. 1–14, 2013.</a:t>
            </a:r>
          </a:p>
          <a:p>
            <a:pPr marL="0" indent="0">
              <a:buNone/>
            </a:pPr>
            <a:r>
              <a:rPr lang="x-none" dirty="0"/>
              <a:t>[</a:t>
            </a:r>
            <a:r>
              <a:rPr lang="en-US" dirty="0"/>
              <a:t>4</a:t>
            </a:r>
            <a:r>
              <a:rPr lang="x-none" dirty="0"/>
              <a:t>]	K. NONAMI, “Prospect and Recent Research &amp; Development for Civil Use Autonomous Unmanned Aircraft as UAV and MAV,” J. Syst. Des. </a:t>
            </a:r>
            <a:r>
              <a:rPr lang="en-US" dirty="0"/>
              <a:t>	</a:t>
            </a:r>
            <a:r>
              <a:rPr lang="x-none" dirty="0"/>
              <a:t>Dyn., vol. 1, no. 2, pp. 120–128, 2007.</a:t>
            </a:r>
            <a:endParaRPr lang="en-US" dirty="0"/>
          </a:p>
          <a:p>
            <a:pPr marL="0" indent="0">
              <a:buNone/>
            </a:pPr>
            <a:r>
              <a:rPr lang="x-none" dirty="0"/>
              <a:t>[</a:t>
            </a:r>
            <a:r>
              <a:rPr lang="en-US" dirty="0"/>
              <a:t>5</a:t>
            </a:r>
            <a:r>
              <a:rPr lang="x-none" dirty="0"/>
              <a:t>]	Maldauge X, “Introduction to NDT by Active Infrared Thermography,” Campylobacter Ecol. Evol., pp. 313–320, 2014.</a:t>
            </a:r>
            <a:endParaRPr lang="en-US" dirty="0"/>
          </a:p>
          <a:p>
            <a:pPr marL="0" indent="0">
              <a:buNone/>
            </a:pPr>
            <a:r>
              <a:rPr lang="x-none" dirty="0"/>
              <a:t>[</a:t>
            </a:r>
            <a:r>
              <a:rPr lang="en-US" dirty="0"/>
              <a:t>6</a:t>
            </a:r>
            <a:r>
              <a:rPr lang="x-none" dirty="0"/>
              <a:t>]	H. Jones and X. Sirault, “Scaling of Thermal Images at Different Spatial Resolution: The Mixed Pixel Problem,” Agronomy, vol. 4, no. 3, pp. </a:t>
            </a:r>
            <a:r>
              <a:rPr lang="en-US" dirty="0"/>
              <a:t>	</a:t>
            </a:r>
            <a:r>
              <a:rPr lang="x-none" dirty="0"/>
              <a:t>380–396, 2014.</a:t>
            </a:r>
            <a:endParaRPr lang="en-US" dirty="0"/>
          </a:p>
          <a:p>
            <a:pPr marL="0" indent="0">
              <a:buNone/>
            </a:pPr>
            <a:r>
              <a:rPr lang="x-none" dirty="0"/>
              <a:t>[</a:t>
            </a:r>
            <a:r>
              <a:rPr lang="en-US" dirty="0"/>
              <a:t>7</a:t>
            </a:r>
            <a:r>
              <a:rPr lang="x-none" dirty="0"/>
              <a:t>]	FLIR, “Datasheet FLIR Tau2,” 2016.</a:t>
            </a:r>
            <a:endParaRPr lang="en-US" dirty="0"/>
          </a:p>
          <a:p>
            <a:pPr marL="0" indent="0">
              <a:buNone/>
            </a:pPr>
            <a:r>
              <a:rPr lang="x-none" dirty="0"/>
              <a:t>[</a:t>
            </a:r>
            <a:r>
              <a:rPr lang="en-US" dirty="0"/>
              <a:t>8</a:t>
            </a:r>
            <a:r>
              <a:rPr lang="x-none" dirty="0"/>
              <a:t>]	DJI, “Zenmuse XT User Manual,” pp. 1–17, 2016.</a:t>
            </a:r>
            <a:endParaRPr lang="en-US" dirty="0"/>
          </a:p>
          <a:p>
            <a:pPr marL="0" indent="0">
              <a:buNone/>
            </a:pPr>
            <a:r>
              <a:rPr lang="x-none" dirty="0"/>
              <a:t>[</a:t>
            </a:r>
            <a:r>
              <a:rPr lang="en-US" dirty="0"/>
              <a:t>9</a:t>
            </a:r>
            <a:r>
              <a:rPr lang="x-none" dirty="0"/>
              <a:t>]	D. Welbourne, “A method for surveying diurnal terrestrial reptiles with passive infrared automatically triggered cameras,” Herpetol. Rev., vol. 44, </a:t>
            </a:r>
            <a:r>
              <a:rPr lang="en-US" dirty="0"/>
              <a:t>	</a:t>
            </a:r>
            <a:r>
              <a:rPr lang="x-none" dirty="0"/>
              <a:t>no. 2, pp. 247–250, 2013.</a:t>
            </a:r>
            <a:endParaRPr lang="en-US" dirty="0"/>
          </a:p>
          <a:p>
            <a:pPr marL="0" indent="0">
              <a:buNone/>
            </a:pPr>
            <a:r>
              <a:rPr lang="x-none" dirty="0"/>
              <a:t>[</a:t>
            </a:r>
            <a:r>
              <a:rPr lang="en-US" dirty="0"/>
              <a:t>10</a:t>
            </a:r>
            <a:r>
              <a:rPr lang="x-none" dirty="0"/>
              <a:t>]	T. M. Kwon, “Atmospheric Visibility Measurements Using Video Cameras : Relative Visibility,” no. 2, 2004.</a:t>
            </a:r>
            <a:endParaRPr lang="en-US" dirty="0"/>
          </a:p>
          <a:p>
            <a:pPr marL="0" indent="0">
              <a:buNone/>
            </a:pPr>
            <a:r>
              <a:rPr lang="x-none" dirty="0"/>
              <a:t>[1]	J. L. Lerma, M. Cabrelles, and C. Portalés, “Multitemporal thermal analysis to detect moisture on a building faade,” Constr. Build. Mater., vol. </a:t>
            </a:r>
            <a:r>
              <a:rPr lang="en-US" dirty="0"/>
              <a:t>	</a:t>
            </a:r>
            <a:r>
              <a:rPr lang="x-none" dirty="0"/>
              <a:t>25, no. 5, pp. 2190–2197, 2011.</a:t>
            </a:r>
            <a:endParaRPr lang="en-US" dirty="0"/>
          </a:p>
          <a:p>
            <a:pPr marL="0" indent="0">
              <a:buNone/>
            </a:pPr>
            <a:r>
              <a:rPr lang="x-none" dirty="0"/>
              <a:t>[1</a:t>
            </a:r>
            <a:r>
              <a:rPr lang="en-US" dirty="0"/>
              <a:t>2</a:t>
            </a:r>
            <a:r>
              <a:rPr lang="x-none" dirty="0"/>
              <a:t>]	E. Grinzato, P. G. Bison, and S. Marinetti, “Monitoring of ancient buildings by the thermal method,” J. Cult. Herit., vol. 3, no. 1, pp. 21–29, 2002.</a:t>
            </a:r>
            <a:endParaRPr lang="en-US" dirty="0"/>
          </a:p>
        </p:txBody>
      </p:sp>
      <p:sp>
        <p:nvSpPr>
          <p:cNvPr id="12" name="Title 1">
            <a:extLst>
              <a:ext uri="{FF2B5EF4-FFF2-40B4-BE49-F238E27FC236}">
                <a16:creationId xmlns:a16="http://schemas.microsoft.com/office/drawing/2014/main" id="{7192E7EF-63CE-48B1-852E-19C8D8001861}"/>
              </a:ext>
            </a:extLst>
          </p:cNvPr>
          <p:cNvSpPr txBox="1">
            <a:spLocks/>
          </p:cNvSpPr>
          <p:nvPr/>
        </p:nvSpPr>
        <p:spPr>
          <a:xfrm>
            <a:off x="984249" y="281542"/>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References</a:t>
            </a:r>
          </a:p>
        </p:txBody>
      </p:sp>
      <p:sp>
        <p:nvSpPr>
          <p:cNvPr id="5" name="TextBox 4">
            <a:extLst>
              <a:ext uri="{FF2B5EF4-FFF2-40B4-BE49-F238E27FC236}">
                <a16:creationId xmlns:a16="http://schemas.microsoft.com/office/drawing/2014/main" id="{704FC085-0392-4D1F-961E-255A56E18A7E}"/>
              </a:ext>
            </a:extLst>
          </p:cNvPr>
          <p:cNvSpPr txBox="1"/>
          <p:nvPr/>
        </p:nvSpPr>
        <p:spPr>
          <a:xfrm>
            <a:off x="11849100" y="6447396"/>
            <a:ext cx="508000" cy="369332"/>
          </a:xfrm>
          <a:prstGeom prst="rect">
            <a:avLst/>
          </a:prstGeom>
          <a:noFill/>
        </p:spPr>
        <p:txBody>
          <a:bodyPr wrap="square" rtlCol="0">
            <a:spAutoFit/>
          </a:bodyPr>
          <a:lstStyle/>
          <a:p>
            <a:fld id="{43F1DB70-E049-4980-B62F-443758E950AA}" type="slidenum">
              <a:rPr lang="en-US" dirty="0"/>
              <a:t>21</a:t>
            </a:fld>
            <a:endParaRPr lang="en-US" dirty="0"/>
          </a:p>
        </p:txBody>
      </p:sp>
    </p:spTree>
    <p:extLst>
      <p:ext uri="{BB962C8B-B14F-4D97-AF65-F5344CB8AC3E}">
        <p14:creationId xmlns:p14="http://schemas.microsoft.com/office/powerpoint/2010/main" val="42484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A954B-0CB6-467E-8B17-A14DC98E562C}"/>
              </a:ext>
            </a:extLst>
          </p:cNvPr>
          <p:cNvSpPr txBox="1">
            <a:spLocks/>
          </p:cNvSpPr>
          <p:nvPr/>
        </p:nvSpPr>
        <p:spPr>
          <a:xfrm>
            <a:off x="1105959" y="4016376"/>
            <a:ext cx="10363200" cy="1362075"/>
          </a:xfrm>
          <a:prstGeom prst="rect">
            <a:avLst/>
          </a:prstGeom>
        </p:spPr>
        <p:txBody>
          <a:bodyPr vert="horz" lIns="91440" tIns="45720" rIns="91440" bIns="45720" rtlCol="0" anchor="t">
            <a:normAutofit/>
          </a:bodyPr>
          <a:lstStyle>
            <a:lvl1pPr algn="l" defTabSz="609585" rtl="0" eaLnBrk="1" latinLnBrk="0" hangingPunct="1">
              <a:spcBef>
                <a:spcPct val="0"/>
              </a:spcBef>
              <a:buNone/>
              <a:defRPr sz="5333" b="1" kern="1200" cap="all">
                <a:solidFill>
                  <a:schemeClr val="tx1"/>
                </a:solidFill>
                <a:latin typeface="+mj-lt"/>
                <a:ea typeface="+mj-ea"/>
                <a:cs typeface="+mj-cs"/>
              </a:defRPr>
            </a:lvl1pPr>
          </a:lstStyle>
          <a:p>
            <a:r>
              <a:rPr lang="en-US" sz="4000" b="0" cap="none" dirty="0">
                <a:latin typeface="+mn-lt"/>
              </a:rPr>
              <a:t>Questions?</a:t>
            </a:r>
          </a:p>
        </p:txBody>
      </p:sp>
      <p:sp>
        <p:nvSpPr>
          <p:cNvPr id="4" name="TextBox 3">
            <a:extLst>
              <a:ext uri="{FF2B5EF4-FFF2-40B4-BE49-F238E27FC236}">
                <a16:creationId xmlns:a16="http://schemas.microsoft.com/office/drawing/2014/main" id="{4405247B-0815-4E1A-9EC5-B7D4D41B5C0C}"/>
              </a:ext>
            </a:extLst>
          </p:cNvPr>
          <p:cNvSpPr txBox="1"/>
          <p:nvPr/>
        </p:nvSpPr>
        <p:spPr>
          <a:xfrm>
            <a:off x="11849100" y="6447396"/>
            <a:ext cx="762000" cy="369332"/>
          </a:xfrm>
          <a:prstGeom prst="rect">
            <a:avLst/>
          </a:prstGeom>
          <a:noFill/>
        </p:spPr>
        <p:txBody>
          <a:bodyPr wrap="square" rtlCol="0">
            <a:spAutoFit/>
          </a:bodyPr>
          <a:lstStyle/>
          <a:p>
            <a:fld id="{43F1DB70-E049-4980-B62F-443758E950AA}" type="slidenum">
              <a:rPr lang="en-US" dirty="0"/>
              <a:t>22</a:t>
            </a:fld>
            <a:endParaRPr lang="en-US" dirty="0"/>
          </a:p>
        </p:txBody>
      </p:sp>
    </p:spTree>
    <p:extLst>
      <p:ext uri="{BB962C8B-B14F-4D97-AF65-F5344CB8AC3E}">
        <p14:creationId xmlns:p14="http://schemas.microsoft.com/office/powerpoint/2010/main" val="85149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8B99-E116-439C-A90E-0C57FACC09FA}"/>
              </a:ext>
            </a:extLst>
          </p:cNvPr>
          <p:cNvSpPr>
            <a:spLocks noGrp="1"/>
          </p:cNvSpPr>
          <p:nvPr>
            <p:ph type="title"/>
          </p:nvPr>
        </p:nvSpPr>
        <p:spPr>
          <a:xfrm>
            <a:off x="1047750" y="317501"/>
            <a:ext cx="10972800" cy="1143000"/>
          </a:xfrm>
        </p:spPr>
        <p:txBody>
          <a:bodyPr>
            <a:normAutofit/>
          </a:bodyPr>
          <a:lstStyle/>
          <a:p>
            <a:pPr algn="l"/>
            <a:r>
              <a:rPr lang="en-US" sz="5400" dirty="0">
                <a:latin typeface="+mn-lt"/>
              </a:rPr>
              <a:t>Introduction</a:t>
            </a:r>
          </a:p>
        </p:txBody>
      </p:sp>
      <p:sp>
        <p:nvSpPr>
          <p:cNvPr id="8" name="TextBox 7">
            <a:extLst>
              <a:ext uri="{FF2B5EF4-FFF2-40B4-BE49-F238E27FC236}">
                <a16:creationId xmlns:a16="http://schemas.microsoft.com/office/drawing/2014/main" id="{8194005C-8FF4-4A9A-9F85-301A38FAA89D}"/>
              </a:ext>
            </a:extLst>
          </p:cNvPr>
          <p:cNvSpPr txBox="1"/>
          <p:nvPr/>
        </p:nvSpPr>
        <p:spPr>
          <a:xfrm>
            <a:off x="11849100" y="6091796"/>
            <a:ext cx="342900" cy="369332"/>
          </a:xfrm>
          <a:prstGeom prst="rect">
            <a:avLst/>
          </a:prstGeom>
          <a:noFill/>
        </p:spPr>
        <p:txBody>
          <a:bodyPr wrap="square" rtlCol="0">
            <a:spAutoFit/>
          </a:bodyPr>
          <a:lstStyle/>
          <a:p>
            <a:fld id="{43F1DB70-E049-4980-B62F-443758E950AA}" type="slidenum">
              <a:rPr lang="en-US" dirty="0"/>
              <a:t>3</a:t>
            </a:fld>
            <a:endParaRPr lang="en-US" dirty="0"/>
          </a:p>
        </p:txBody>
      </p:sp>
      <p:pic>
        <p:nvPicPr>
          <p:cNvPr id="29" name="Picture 4" descr="https://nframes.atlassian.net/wiki/download/thumbnails/68720008/170518_Overlap_Gifs_8030.gif?version=1&amp;modificationDate=1495105508197&amp;cacheVersion=1&amp;api=v2&amp;width=550&amp;height=309">
            <a:extLst>
              <a:ext uri="{FF2B5EF4-FFF2-40B4-BE49-F238E27FC236}">
                <a16:creationId xmlns:a16="http://schemas.microsoft.com/office/drawing/2014/main" id="{03DB4CE0-2193-4C27-AAA2-C0C75540BECF}"/>
              </a:ext>
            </a:extLst>
          </p:cNvPr>
          <p:cNvPicPr>
            <a:picLocks noChangeAspect="1" noChangeArrowheads="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2" y="3167710"/>
            <a:ext cx="3155718" cy="17761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nframes.atlassian.net/wiki/download/thumbnails/68720008/image2017-5-18_15-3-49.png?version=1&amp;modificationDate=1495112633943&amp;cacheVersion=1&amp;api=v2&amp;width=550&amp;height=176">
            <a:extLst>
              <a:ext uri="{FF2B5EF4-FFF2-40B4-BE49-F238E27FC236}">
                <a16:creationId xmlns:a16="http://schemas.microsoft.com/office/drawing/2014/main" id="{EB764425-1021-491B-BBD7-1530250D050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
          <a:stretch/>
        </p:blipFill>
        <p:spPr bwMode="auto">
          <a:xfrm>
            <a:off x="327355" y="4827148"/>
            <a:ext cx="230160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mage result for capture icon">
            <a:extLst>
              <a:ext uri="{FF2B5EF4-FFF2-40B4-BE49-F238E27FC236}">
                <a16:creationId xmlns:a16="http://schemas.microsoft.com/office/drawing/2014/main" id="{927EA3C4-B888-4975-ABA5-6239C2B43658}"/>
              </a:ext>
            </a:extLst>
          </p:cNvPr>
          <p:cNvPicPr>
            <a:picLocks noChangeAspect="1" noChangeArrowheads="1"/>
          </p:cNvPicPr>
          <p:nvPr/>
        </p:nvPicPr>
        <p:blipFill>
          <a:blip r:embed="rId5" cstate="screen">
            <a:duotone>
              <a:srgbClr val="70AD47">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343819" y="1623384"/>
            <a:ext cx="436251" cy="43625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F38D4A0-48FB-445F-9617-FE86EC9B3BE0}"/>
              </a:ext>
            </a:extLst>
          </p:cNvPr>
          <p:cNvSpPr txBox="1"/>
          <p:nvPr/>
        </p:nvSpPr>
        <p:spPr>
          <a:xfrm>
            <a:off x="946976" y="2067785"/>
            <a:ext cx="1214337" cy="338554"/>
          </a:xfrm>
          <a:prstGeom prst="rect">
            <a:avLst/>
          </a:prstGeom>
          <a:noFill/>
        </p:spPr>
        <p:txBody>
          <a:bodyPr wrap="square" rtlCol="0">
            <a:spAutoFit/>
          </a:bodyPr>
          <a:lstStyle/>
          <a:p>
            <a:pPr algn="ctr" defTabSz="914400"/>
            <a:r>
              <a:rPr lang="en-US" sz="1600" b="1" dirty="0">
                <a:solidFill>
                  <a:prstClr val="black"/>
                </a:solidFill>
              </a:rPr>
              <a:t>CAPTURE</a:t>
            </a:r>
          </a:p>
        </p:txBody>
      </p:sp>
      <p:cxnSp>
        <p:nvCxnSpPr>
          <p:cNvPr id="33" name="Straight Connector 32">
            <a:extLst>
              <a:ext uri="{FF2B5EF4-FFF2-40B4-BE49-F238E27FC236}">
                <a16:creationId xmlns:a16="http://schemas.microsoft.com/office/drawing/2014/main" id="{9A7FFD58-EB01-4E41-8EA1-C7826322DF24}"/>
              </a:ext>
            </a:extLst>
          </p:cNvPr>
          <p:cNvCxnSpPr/>
          <p:nvPr/>
        </p:nvCxnSpPr>
        <p:spPr>
          <a:xfrm>
            <a:off x="518149" y="2548005"/>
            <a:ext cx="2071992" cy="0"/>
          </a:xfrm>
          <a:prstGeom prst="line">
            <a:avLst/>
          </a:prstGeom>
          <a:noFill/>
          <a:ln w="6350" cap="flat" cmpd="sng" algn="ctr">
            <a:solidFill>
              <a:srgbClr val="E7E6E6">
                <a:lumMod val="75000"/>
              </a:srgbClr>
            </a:solidFill>
            <a:prstDash val="solid"/>
            <a:miter lim="800000"/>
          </a:ln>
          <a:effectLst/>
        </p:spPr>
      </p:cxnSp>
      <p:pic>
        <p:nvPicPr>
          <p:cNvPr id="34" name="Picture 8" descr="Image result for processing icon">
            <a:extLst>
              <a:ext uri="{FF2B5EF4-FFF2-40B4-BE49-F238E27FC236}">
                <a16:creationId xmlns:a16="http://schemas.microsoft.com/office/drawing/2014/main" id="{1AB0596B-76D0-4E17-8349-9F8159739799}"/>
              </a:ext>
            </a:extLst>
          </p:cNvPr>
          <p:cNvPicPr>
            <a:picLocks noChangeAspect="1" noChangeArrowheads="1"/>
          </p:cNvPicPr>
          <p:nvPr/>
        </p:nvPicPr>
        <p:blipFill>
          <a:blip r:embed="rId6" cstate="screen">
            <a:duotone>
              <a:srgbClr val="70AD47">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335622" y="1584206"/>
            <a:ext cx="514605" cy="51460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7F3BBFC-3554-4A02-9271-A677A0CA9602}"/>
              </a:ext>
            </a:extLst>
          </p:cNvPr>
          <p:cNvSpPr txBox="1"/>
          <p:nvPr/>
        </p:nvSpPr>
        <p:spPr>
          <a:xfrm>
            <a:off x="4977471" y="2101712"/>
            <a:ext cx="1214337" cy="338554"/>
          </a:xfrm>
          <a:prstGeom prst="rect">
            <a:avLst/>
          </a:prstGeom>
          <a:noFill/>
        </p:spPr>
        <p:txBody>
          <a:bodyPr wrap="square" rtlCol="0">
            <a:spAutoFit/>
          </a:bodyPr>
          <a:lstStyle/>
          <a:p>
            <a:pPr algn="ctr" defTabSz="914400"/>
            <a:r>
              <a:rPr lang="en-US" sz="1600" b="1" dirty="0">
                <a:solidFill>
                  <a:prstClr val="black"/>
                </a:solidFill>
              </a:rPr>
              <a:t>PROCESS</a:t>
            </a:r>
          </a:p>
        </p:txBody>
      </p:sp>
      <p:cxnSp>
        <p:nvCxnSpPr>
          <p:cNvPr id="36" name="Straight Connector 35">
            <a:extLst>
              <a:ext uri="{FF2B5EF4-FFF2-40B4-BE49-F238E27FC236}">
                <a16:creationId xmlns:a16="http://schemas.microsoft.com/office/drawing/2014/main" id="{86774C91-83A4-463A-8494-B31EE552D498}"/>
              </a:ext>
            </a:extLst>
          </p:cNvPr>
          <p:cNvCxnSpPr/>
          <p:nvPr/>
        </p:nvCxnSpPr>
        <p:spPr>
          <a:xfrm>
            <a:off x="4548644" y="2539796"/>
            <a:ext cx="2071992" cy="0"/>
          </a:xfrm>
          <a:prstGeom prst="line">
            <a:avLst/>
          </a:prstGeom>
          <a:noFill/>
          <a:ln w="6350" cap="flat" cmpd="sng" algn="ctr">
            <a:solidFill>
              <a:srgbClr val="E7E6E6">
                <a:lumMod val="75000"/>
              </a:srgbClr>
            </a:solidFill>
            <a:prstDash val="solid"/>
            <a:miter lim="800000"/>
          </a:ln>
          <a:effectLst/>
        </p:spPr>
      </p:cxnSp>
      <p:pic>
        <p:nvPicPr>
          <p:cNvPr id="37" name="Picture 10" descr="http://pix4d.com/wp-content/uploads/2017/01/Pix4D-New_workflow_MAPPER_2017_01.png">
            <a:extLst>
              <a:ext uri="{FF2B5EF4-FFF2-40B4-BE49-F238E27FC236}">
                <a16:creationId xmlns:a16="http://schemas.microsoft.com/office/drawing/2014/main" id="{E3B5C0D8-9677-4B79-A827-6FDD43E843B3}"/>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242549" y="5322188"/>
            <a:ext cx="684179" cy="51263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a:extLst>
              <a:ext uri="{FF2B5EF4-FFF2-40B4-BE49-F238E27FC236}">
                <a16:creationId xmlns:a16="http://schemas.microsoft.com/office/drawing/2014/main" id="{26F5D35D-6A4E-4232-8DA2-6B99AED87451}"/>
              </a:ext>
            </a:extLst>
          </p:cNvPr>
          <p:cNvCxnSpPr/>
          <p:nvPr/>
        </p:nvCxnSpPr>
        <p:spPr>
          <a:xfrm>
            <a:off x="8913133" y="2546278"/>
            <a:ext cx="2071992" cy="0"/>
          </a:xfrm>
          <a:prstGeom prst="line">
            <a:avLst/>
          </a:prstGeom>
          <a:noFill/>
          <a:ln w="6350" cap="flat" cmpd="sng" algn="ctr">
            <a:solidFill>
              <a:srgbClr val="E7E6E6">
                <a:lumMod val="75000"/>
              </a:srgbClr>
            </a:solidFill>
            <a:prstDash val="solid"/>
            <a:miter lim="800000"/>
          </a:ln>
          <a:effectLst/>
        </p:spPr>
      </p:cxnSp>
      <p:pic>
        <p:nvPicPr>
          <p:cNvPr id="39" name="Picture 14" descr="Image result for analyze icon">
            <a:extLst>
              <a:ext uri="{FF2B5EF4-FFF2-40B4-BE49-F238E27FC236}">
                <a16:creationId xmlns:a16="http://schemas.microsoft.com/office/drawing/2014/main" id="{D93E2617-17B3-4096-AF34-19451F5AE998}"/>
              </a:ext>
            </a:extLst>
          </p:cNvPr>
          <p:cNvPicPr>
            <a:picLocks noChangeAspect="1" noChangeArrowheads="1"/>
          </p:cNvPicPr>
          <p:nvPr/>
        </p:nvPicPr>
        <p:blipFill>
          <a:blip r:embed="rId8" cstate="screen">
            <a:duotone>
              <a:srgbClr val="70AD47">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9778430" y="1545221"/>
            <a:ext cx="592574" cy="59257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9EA62FA-F245-4B49-91A6-71AFB80D7B6B}"/>
              </a:ext>
            </a:extLst>
          </p:cNvPr>
          <p:cNvSpPr txBox="1"/>
          <p:nvPr/>
        </p:nvSpPr>
        <p:spPr>
          <a:xfrm>
            <a:off x="9444762" y="2094964"/>
            <a:ext cx="1214337" cy="338554"/>
          </a:xfrm>
          <a:prstGeom prst="rect">
            <a:avLst/>
          </a:prstGeom>
          <a:noFill/>
        </p:spPr>
        <p:txBody>
          <a:bodyPr wrap="square" rtlCol="0">
            <a:spAutoFit/>
          </a:bodyPr>
          <a:lstStyle/>
          <a:p>
            <a:pPr algn="ctr" defTabSz="914400"/>
            <a:r>
              <a:rPr lang="en-US" sz="1600" b="1" dirty="0">
                <a:solidFill>
                  <a:prstClr val="black"/>
                </a:solidFill>
              </a:rPr>
              <a:t>ANALYZE</a:t>
            </a:r>
          </a:p>
        </p:txBody>
      </p:sp>
      <p:pic>
        <p:nvPicPr>
          <p:cNvPr id="41" name="Picture 10" descr="http://pix4d.com/wp-content/uploads/2017/01/Pix4D-New_workflow_MAPPER_2017_01.png">
            <a:extLst>
              <a:ext uri="{FF2B5EF4-FFF2-40B4-BE49-F238E27FC236}">
                <a16:creationId xmlns:a16="http://schemas.microsoft.com/office/drawing/2014/main" id="{81F28A4A-35C1-42CA-B916-5735D5CFDAEC}"/>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5250833" y="3219975"/>
            <a:ext cx="684179" cy="6309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Image result for DJI GS Pro">
            <a:extLst>
              <a:ext uri="{FF2B5EF4-FFF2-40B4-BE49-F238E27FC236}">
                <a16:creationId xmlns:a16="http://schemas.microsoft.com/office/drawing/2014/main" id="{64921060-595D-44AB-865E-34D15EA9698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677303" y="2623094"/>
            <a:ext cx="464463" cy="4745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Image result for DJI">
            <a:extLst>
              <a:ext uri="{FF2B5EF4-FFF2-40B4-BE49-F238E27FC236}">
                <a16:creationId xmlns:a16="http://schemas.microsoft.com/office/drawing/2014/main" id="{3D7E27BC-6923-47AD-B66A-C4032EF9B57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8376" y="2696670"/>
            <a:ext cx="625443" cy="3601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Image result for pix4d mapper">
            <a:extLst>
              <a:ext uri="{FF2B5EF4-FFF2-40B4-BE49-F238E27FC236}">
                <a16:creationId xmlns:a16="http://schemas.microsoft.com/office/drawing/2014/main" id="{70DFAA91-B8E8-4404-A5EB-62161BF186E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870719" y="2665160"/>
            <a:ext cx="1444405" cy="52333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6FEBD3EE-4337-474B-AAE3-46D5553F6E62}"/>
              </a:ext>
            </a:extLst>
          </p:cNvPr>
          <p:cNvSpPr txBox="1"/>
          <p:nvPr/>
        </p:nvSpPr>
        <p:spPr>
          <a:xfrm>
            <a:off x="4548644" y="4720392"/>
            <a:ext cx="2301605" cy="584775"/>
          </a:xfrm>
          <a:prstGeom prst="rect">
            <a:avLst/>
          </a:prstGeom>
          <a:noFill/>
        </p:spPr>
        <p:txBody>
          <a:bodyPr wrap="square" rtlCol="0">
            <a:spAutoFit/>
          </a:bodyPr>
          <a:lstStyle/>
          <a:p>
            <a:pPr algn="ctr" defTabSz="914400"/>
            <a:r>
              <a:rPr lang="en-US" sz="1600" b="1" dirty="0">
                <a:solidFill>
                  <a:prstClr val="black"/>
                </a:solidFill>
              </a:rPr>
              <a:t>UCII Common Operating Platform</a:t>
            </a:r>
          </a:p>
        </p:txBody>
      </p:sp>
      <p:cxnSp>
        <p:nvCxnSpPr>
          <p:cNvPr id="46" name="Straight Arrow Connector 45">
            <a:extLst>
              <a:ext uri="{FF2B5EF4-FFF2-40B4-BE49-F238E27FC236}">
                <a16:creationId xmlns:a16="http://schemas.microsoft.com/office/drawing/2014/main" id="{E3B89E6F-4F78-41A0-99E3-594993D2A55B}"/>
              </a:ext>
            </a:extLst>
          </p:cNvPr>
          <p:cNvCxnSpPr/>
          <p:nvPr/>
        </p:nvCxnSpPr>
        <p:spPr>
          <a:xfrm>
            <a:off x="3044758" y="1890146"/>
            <a:ext cx="1167319" cy="0"/>
          </a:xfrm>
          <a:prstGeom prst="straightConnector1">
            <a:avLst/>
          </a:prstGeom>
          <a:noFill/>
          <a:ln w="6350" cap="flat" cmpd="sng" algn="ctr">
            <a:solidFill>
              <a:srgbClr val="70AD47"/>
            </a:solidFill>
            <a:prstDash val="solid"/>
            <a:miter lim="800000"/>
            <a:headEnd type="oval"/>
            <a:tailEnd type="triangle" w="lg" len="lg"/>
          </a:ln>
          <a:effectLst/>
        </p:spPr>
      </p:cxnSp>
      <p:cxnSp>
        <p:nvCxnSpPr>
          <p:cNvPr id="47" name="Straight Arrow Connector 46">
            <a:extLst>
              <a:ext uri="{FF2B5EF4-FFF2-40B4-BE49-F238E27FC236}">
                <a16:creationId xmlns:a16="http://schemas.microsoft.com/office/drawing/2014/main" id="{157B09C0-3484-4873-94A6-9B0F326FBFD8}"/>
              </a:ext>
            </a:extLst>
          </p:cNvPr>
          <p:cNvCxnSpPr/>
          <p:nvPr/>
        </p:nvCxnSpPr>
        <p:spPr>
          <a:xfrm>
            <a:off x="7370324" y="1890146"/>
            <a:ext cx="1167319" cy="0"/>
          </a:xfrm>
          <a:prstGeom prst="straightConnector1">
            <a:avLst/>
          </a:prstGeom>
          <a:noFill/>
          <a:ln w="6350" cap="flat" cmpd="sng" algn="ctr">
            <a:solidFill>
              <a:srgbClr val="70AD47"/>
            </a:solidFill>
            <a:prstDash val="solid"/>
            <a:miter lim="800000"/>
            <a:headEnd type="oval"/>
            <a:tailEnd type="triangle" w="lg" len="lg"/>
          </a:ln>
          <a:effectLst/>
        </p:spPr>
      </p:cxnSp>
      <p:sp>
        <p:nvSpPr>
          <p:cNvPr id="48" name="TextBox 47">
            <a:extLst>
              <a:ext uri="{FF2B5EF4-FFF2-40B4-BE49-F238E27FC236}">
                <a16:creationId xmlns:a16="http://schemas.microsoft.com/office/drawing/2014/main" id="{0C965A75-BE70-4A89-9993-BFDB68E2493E}"/>
              </a:ext>
            </a:extLst>
          </p:cNvPr>
          <p:cNvSpPr txBox="1"/>
          <p:nvPr/>
        </p:nvSpPr>
        <p:spPr>
          <a:xfrm>
            <a:off x="4348592" y="3677611"/>
            <a:ext cx="2701707" cy="830997"/>
          </a:xfrm>
          <a:prstGeom prst="rect">
            <a:avLst/>
          </a:prstGeom>
          <a:noFill/>
        </p:spPr>
        <p:txBody>
          <a:bodyPr wrap="square" rtlCol="0">
            <a:spAutoFit/>
          </a:bodyPr>
          <a:lstStyle/>
          <a:p>
            <a:pPr defTabSz="914400"/>
            <a:r>
              <a:rPr lang="en-US" sz="1600" dirty="0">
                <a:solidFill>
                  <a:prstClr val="black"/>
                </a:solidFill>
              </a:rPr>
              <a:t>Professional photogrammetry software for drone-based mapping </a:t>
            </a:r>
          </a:p>
        </p:txBody>
      </p:sp>
      <p:sp>
        <p:nvSpPr>
          <p:cNvPr id="49" name="TextBox 48">
            <a:extLst>
              <a:ext uri="{FF2B5EF4-FFF2-40B4-BE49-F238E27FC236}">
                <a16:creationId xmlns:a16="http://schemas.microsoft.com/office/drawing/2014/main" id="{BDC407F5-4245-4397-914A-4287A76E9760}"/>
              </a:ext>
            </a:extLst>
          </p:cNvPr>
          <p:cNvSpPr txBox="1"/>
          <p:nvPr/>
        </p:nvSpPr>
        <p:spPr>
          <a:xfrm>
            <a:off x="4348592" y="5721776"/>
            <a:ext cx="2701707" cy="830997"/>
          </a:xfrm>
          <a:prstGeom prst="rect">
            <a:avLst/>
          </a:prstGeom>
          <a:noFill/>
        </p:spPr>
        <p:txBody>
          <a:bodyPr wrap="square" rtlCol="0">
            <a:spAutoFit/>
          </a:bodyPr>
          <a:lstStyle/>
          <a:p>
            <a:pPr defTabSz="914400"/>
            <a:r>
              <a:rPr lang="en-US" sz="1600" dirty="0">
                <a:solidFill>
                  <a:prstClr val="black"/>
                </a:solidFill>
                <a:latin typeface="Calibri" panose="020F0502020204030204"/>
              </a:rPr>
              <a:t>UCII’s online </a:t>
            </a:r>
            <a:r>
              <a:rPr lang="en-US" sz="1600" dirty="0">
                <a:solidFill>
                  <a:prstClr val="black"/>
                </a:solidFill>
              </a:rPr>
              <a:t>solution</a:t>
            </a:r>
            <a:r>
              <a:rPr lang="en-US" sz="1600" dirty="0">
                <a:solidFill>
                  <a:prstClr val="black"/>
                </a:solidFill>
                <a:latin typeface="Calibri" panose="020F0502020204030204"/>
              </a:rPr>
              <a:t> to process 3D model built using Pix4D platform</a:t>
            </a:r>
          </a:p>
        </p:txBody>
      </p:sp>
      <p:pic>
        <p:nvPicPr>
          <p:cNvPr id="50" name="Picture 49" descr="A picture containing animal&#10;&#10;Description automatically generated">
            <a:extLst>
              <a:ext uri="{FF2B5EF4-FFF2-40B4-BE49-F238E27FC236}">
                <a16:creationId xmlns:a16="http://schemas.microsoft.com/office/drawing/2014/main" id="{96D1BF0F-F4F0-4F9E-B0DE-AD2A102711C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738046" y="2900697"/>
            <a:ext cx="4422166" cy="3559304"/>
          </a:xfrm>
          <a:prstGeom prst="rect">
            <a:avLst/>
          </a:prstGeom>
        </p:spPr>
      </p:pic>
      <p:sp>
        <p:nvSpPr>
          <p:cNvPr id="26" name="TextBox 25">
            <a:extLst>
              <a:ext uri="{FF2B5EF4-FFF2-40B4-BE49-F238E27FC236}">
                <a16:creationId xmlns:a16="http://schemas.microsoft.com/office/drawing/2014/main" id="{3C5CED00-D0DB-4EE4-86B7-37BB0C4A4EEB}"/>
              </a:ext>
            </a:extLst>
          </p:cNvPr>
          <p:cNvSpPr txBox="1"/>
          <p:nvPr/>
        </p:nvSpPr>
        <p:spPr>
          <a:xfrm>
            <a:off x="1074376" y="6581001"/>
            <a:ext cx="1789080" cy="276999"/>
          </a:xfrm>
          <a:prstGeom prst="rect">
            <a:avLst/>
          </a:prstGeom>
          <a:noFill/>
        </p:spPr>
        <p:txBody>
          <a:bodyPr wrap="none" rtlCol="0">
            <a:spAutoFit/>
          </a:bodyPr>
          <a:lstStyle/>
          <a:p>
            <a:r>
              <a:rPr lang="en-US" sz="1200" b="1" dirty="0"/>
              <a:t>Figure 1</a:t>
            </a:r>
            <a:r>
              <a:rPr lang="en-US" sz="1200" dirty="0"/>
              <a:t>: UCII Workflow</a:t>
            </a:r>
          </a:p>
        </p:txBody>
      </p:sp>
      <p:sp>
        <p:nvSpPr>
          <p:cNvPr id="27" name="TextBox 26">
            <a:extLst>
              <a:ext uri="{FF2B5EF4-FFF2-40B4-BE49-F238E27FC236}">
                <a16:creationId xmlns:a16="http://schemas.microsoft.com/office/drawing/2014/main" id="{B2B9898E-EDBE-4F91-A52A-0E51B6AA4E5E}"/>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3</a:t>
            </a:fld>
            <a:endParaRPr lang="en-US" dirty="0"/>
          </a:p>
        </p:txBody>
      </p:sp>
    </p:spTree>
    <p:extLst>
      <p:ext uri="{BB962C8B-B14F-4D97-AF65-F5344CB8AC3E}">
        <p14:creationId xmlns:p14="http://schemas.microsoft.com/office/powerpoint/2010/main" val="251489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8B99-E116-439C-A90E-0C57FACC09FA}"/>
              </a:ext>
            </a:extLst>
          </p:cNvPr>
          <p:cNvSpPr>
            <a:spLocks noGrp="1"/>
          </p:cNvSpPr>
          <p:nvPr>
            <p:ph type="title"/>
          </p:nvPr>
        </p:nvSpPr>
        <p:spPr>
          <a:xfrm>
            <a:off x="1047750" y="317501"/>
            <a:ext cx="10972800" cy="1143000"/>
          </a:xfrm>
        </p:spPr>
        <p:txBody>
          <a:bodyPr>
            <a:normAutofit/>
          </a:bodyPr>
          <a:lstStyle/>
          <a:p>
            <a:pPr algn="l"/>
            <a:r>
              <a:rPr lang="en-US" sz="5400" dirty="0">
                <a:latin typeface="+mn-lt"/>
              </a:rPr>
              <a:t>Introduction</a:t>
            </a:r>
          </a:p>
        </p:txBody>
      </p:sp>
      <p:pic>
        <p:nvPicPr>
          <p:cNvPr id="29" name="Picture 4" descr="https://nframes.atlassian.net/wiki/download/thumbnails/68720008/170518_Overlap_Gifs_8030.gif?version=1&amp;modificationDate=1495105508197&amp;cacheVersion=1&amp;api=v2&amp;width=550&amp;height=309">
            <a:extLst>
              <a:ext uri="{FF2B5EF4-FFF2-40B4-BE49-F238E27FC236}">
                <a16:creationId xmlns:a16="http://schemas.microsoft.com/office/drawing/2014/main" id="{03DB4CE0-2193-4C27-AAA2-C0C75540BECF}"/>
              </a:ext>
            </a:extLst>
          </p:cNvPr>
          <p:cNvPicPr>
            <a:picLocks noChangeAspect="1" noChangeArrowheads="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2" y="3523310"/>
            <a:ext cx="3155718" cy="17761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nframes.atlassian.net/wiki/download/thumbnails/68720008/image2017-5-18_15-3-49.png?version=1&amp;modificationDate=1495112633943&amp;cacheVersion=1&amp;api=v2&amp;width=550&amp;height=176">
            <a:extLst>
              <a:ext uri="{FF2B5EF4-FFF2-40B4-BE49-F238E27FC236}">
                <a16:creationId xmlns:a16="http://schemas.microsoft.com/office/drawing/2014/main" id="{EB764425-1021-491B-BBD7-1530250D050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
          <a:stretch/>
        </p:blipFill>
        <p:spPr bwMode="auto">
          <a:xfrm>
            <a:off x="327355" y="5182748"/>
            <a:ext cx="230160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mage result for capture icon">
            <a:extLst>
              <a:ext uri="{FF2B5EF4-FFF2-40B4-BE49-F238E27FC236}">
                <a16:creationId xmlns:a16="http://schemas.microsoft.com/office/drawing/2014/main" id="{927EA3C4-B888-4975-ABA5-6239C2B43658}"/>
              </a:ext>
            </a:extLst>
          </p:cNvPr>
          <p:cNvPicPr>
            <a:picLocks noChangeAspect="1" noChangeArrowheads="1"/>
          </p:cNvPicPr>
          <p:nvPr/>
        </p:nvPicPr>
        <p:blipFill>
          <a:blip r:embed="rId5" cstate="screen">
            <a:duotone>
              <a:srgbClr val="70AD47">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343819" y="1978984"/>
            <a:ext cx="436251" cy="43625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F38D4A0-48FB-445F-9617-FE86EC9B3BE0}"/>
              </a:ext>
            </a:extLst>
          </p:cNvPr>
          <p:cNvSpPr txBox="1"/>
          <p:nvPr/>
        </p:nvSpPr>
        <p:spPr>
          <a:xfrm>
            <a:off x="946976" y="2423385"/>
            <a:ext cx="1214337" cy="338554"/>
          </a:xfrm>
          <a:prstGeom prst="rect">
            <a:avLst/>
          </a:prstGeom>
          <a:noFill/>
        </p:spPr>
        <p:txBody>
          <a:bodyPr wrap="square" rtlCol="0">
            <a:spAutoFit/>
          </a:bodyPr>
          <a:lstStyle/>
          <a:p>
            <a:pPr algn="ctr" defTabSz="914400"/>
            <a:r>
              <a:rPr lang="en-US" sz="1600" b="1" dirty="0">
                <a:solidFill>
                  <a:prstClr val="black"/>
                </a:solidFill>
              </a:rPr>
              <a:t>CAPTURE</a:t>
            </a:r>
          </a:p>
        </p:txBody>
      </p:sp>
      <p:cxnSp>
        <p:nvCxnSpPr>
          <p:cNvPr id="33" name="Straight Connector 32">
            <a:extLst>
              <a:ext uri="{FF2B5EF4-FFF2-40B4-BE49-F238E27FC236}">
                <a16:creationId xmlns:a16="http://schemas.microsoft.com/office/drawing/2014/main" id="{9A7FFD58-EB01-4E41-8EA1-C7826322DF24}"/>
              </a:ext>
            </a:extLst>
          </p:cNvPr>
          <p:cNvCxnSpPr/>
          <p:nvPr/>
        </p:nvCxnSpPr>
        <p:spPr>
          <a:xfrm>
            <a:off x="518149" y="2903605"/>
            <a:ext cx="2071992" cy="0"/>
          </a:xfrm>
          <a:prstGeom prst="line">
            <a:avLst/>
          </a:prstGeom>
          <a:noFill/>
          <a:ln w="6350" cap="flat" cmpd="sng" algn="ctr">
            <a:solidFill>
              <a:srgbClr val="E7E6E6">
                <a:lumMod val="75000"/>
              </a:srgbClr>
            </a:solidFill>
            <a:prstDash val="solid"/>
            <a:miter lim="800000"/>
          </a:ln>
          <a:effectLst/>
        </p:spPr>
      </p:cxnSp>
      <p:pic>
        <p:nvPicPr>
          <p:cNvPr id="42" name="Picture 16" descr="Image result for DJI GS Pro">
            <a:extLst>
              <a:ext uri="{FF2B5EF4-FFF2-40B4-BE49-F238E27FC236}">
                <a16:creationId xmlns:a16="http://schemas.microsoft.com/office/drawing/2014/main" id="{64921060-595D-44AB-865E-34D15EA9698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677303" y="2978694"/>
            <a:ext cx="464463" cy="4745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Image result for DJI">
            <a:extLst>
              <a:ext uri="{FF2B5EF4-FFF2-40B4-BE49-F238E27FC236}">
                <a16:creationId xmlns:a16="http://schemas.microsoft.com/office/drawing/2014/main" id="{3D7E27BC-6923-47AD-B66A-C4032EF9B57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8376" y="3052270"/>
            <a:ext cx="625443" cy="36015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E3B89E6F-4F78-41A0-99E3-594993D2A55B}"/>
              </a:ext>
            </a:extLst>
          </p:cNvPr>
          <p:cNvCxnSpPr/>
          <p:nvPr/>
        </p:nvCxnSpPr>
        <p:spPr>
          <a:xfrm>
            <a:off x="3159058" y="4138046"/>
            <a:ext cx="1167319" cy="0"/>
          </a:xfrm>
          <a:prstGeom prst="straightConnector1">
            <a:avLst/>
          </a:prstGeom>
          <a:noFill/>
          <a:ln w="6350" cap="flat" cmpd="sng" algn="ctr">
            <a:solidFill>
              <a:srgbClr val="70AD47"/>
            </a:solidFill>
            <a:prstDash val="solid"/>
            <a:miter lim="800000"/>
            <a:headEnd type="oval"/>
            <a:tailEnd type="triangle" w="lg" len="lg"/>
          </a:ln>
          <a:effectLst/>
        </p:spPr>
      </p:cxnSp>
      <p:sp>
        <p:nvSpPr>
          <p:cNvPr id="5" name="TextBox 4">
            <a:extLst>
              <a:ext uri="{FF2B5EF4-FFF2-40B4-BE49-F238E27FC236}">
                <a16:creationId xmlns:a16="http://schemas.microsoft.com/office/drawing/2014/main" id="{F45FDF09-2BCB-40E3-8E24-4381BDDE2DEC}"/>
              </a:ext>
            </a:extLst>
          </p:cNvPr>
          <p:cNvSpPr txBox="1"/>
          <p:nvPr/>
        </p:nvSpPr>
        <p:spPr>
          <a:xfrm>
            <a:off x="5016500" y="1638300"/>
            <a:ext cx="5727700" cy="5355312"/>
          </a:xfrm>
          <a:prstGeom prst="rect">
            <a:avLst/>
          </a:prstGeom>
          <a:noFill/>
        </p:spPr>
        <p:txBody>
          <a:bodyPr wrap="square" rtlCol="0">
            <a:spAutoFit/>
          </a:bodyPr>
          <a:lstStyle/>
          <a:p>
            <a:r>
              <a:rPr lang="en-US" sz="2400" dirty="0"/>
              <a:t>Flight planning requirements:</a:t>
            </a:r>
          </a:p>
          <a:p>
            <a:pPr marL="342900" indent="-342900">
              <a:buAutoNum type="arabicPeriod"/>
            </a:pPr>
            <a:r>
              <a:rPr lang="en-US" sz="2400" dirty="0"/>
              <a:t>Shorter flight times.</a:t>
            </a:r>
          </a:p>
          <a:p>
            <a:pPr marL="342900" indent="-342900">
              <a:buAutoNum type="arabicPeriod"/>
            </a:pPr>
            <a:r>
              <a:rPr lang="en-US" sz="2400" dirty="0"/>
              <a:t>Capture images with the required overlaps.</a:t>
            </a:r>
          </a:p>
          <a:p>
            <a:pPr marL="342900" indent="-342900">
              <a:buAutoNum type="arabicPeriod"/>
            </a:pPr>
            <a:r>
              <a:rPr lang="en-US" sz="2400" b="1" dirty="0"/>
              <a:t>Know camera parameters and their limits.</a:t>
            </a:r>
          </a:p>
          <a:p>
            <a:pPr marL="800100" lvl="1" indent="-342900">
              <a:buFont typeface="Arial" panose="020B0604020202020204" pitchFamily="34" charset="0"/>
              <a:buChar char="•"/>
            </a:pPr>
            <a:r>
              <a:rPr lang="en-US" sz="2400" dirty="0"/>
              <a:t>If not known captured images might not have the required overlaps between them. </a:t>
            </a:r>
          </a:p>
          <a:p>
            <a:pPr marL="800100" lvl="1" indent="-342900">
              <a:buFont typeface="Arial" panose="020B0604020202020204" pitchFamily="34" charset="0"/>
              <a:buChar char="•"/>
            </a:pPr>
            <a:r>
              <a:rPr lang="en-US" sz="2400" dirty="0"/>
              <a:t>This study reviews DJI XTR limits, and its effect on GSD and overlap between images.</a:t>
            </a:r>
          </a:p>
          <a:p>
            <a:pPr marL="342900" indent="-342900">
              <a:buAutoNum type="arabicPeriod"/>
            </a:pPr>
            <a:endParaRPr lang="en-US" dirty="0"/>
          </a:p>
          <a:p>
            <a:pPr marL="342900" indent="-342900">
              <a:buAutoNum type="arabicPeriod"/>
            </a:pPr>
            <a:endParaRPr lang="en-US" dirty="0"/>
          </a:p>
          <a:p>
            <a:endParaRPr lang="en-US" dirty="0"/>
          </a:p>
        </p:txBody>
      </p:sp>
      <p:sp>
        <p:nvSpPr>
          <p:cNvPr id="51" name="TextBox 50">
            <a:extLst>
              <a:ext uri="{FF2B5EF4-FFF2-40B4-BE49-F238E27FC236}">
                <a16:creationId xmlns:a16="http://schemas.microsoft.com/office/drawing/2014/main" id="{04E6C2CB-3C02-4F6F-B6DE-84036406BD26}"/>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4</a:t>
            </a:fld>
            <a:endParaRPr lang="en-US" dirty="0"/>
          </a:p>
        </p:txBody>
      </p:sp>
    </p:spTree>
    <p:extLst>
      <p:ext uri="{BB962C8B-B14F-4D97-AF65-F5344CB8AC3E}">
        <p14:creationId xmlns:p14="http://schemas.microsoft.com/office/powerpoint/2010/main" val="252452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6086E9-E871-46EC-B818-2218AC1A4EE9}"/>
              </a:ext>
            </a:extLst>
          </p:cNvPr>
          <p:cNvSpPr txBox="1">
            <a:spLocks/>
          </p:cNvSpPr>
          <p:nvPr/>
        </p:nvSpPr>
        <p:spPr>
          <a:xfrm>
            <a:off x="1105959" y="4016376"/>
            <a:ext cx="10363200" cy="1362075"/>
          </a:xfrm>
          <a:prstGeom prst="rect">
            <a:avLst/>
          </a:prstGeom>
        </p:spPr>
        <p:txBody>
          <a:bodyPr vert="horz" lIns="91440" tIns="45720" rIns="91440" bIns="45720" rtlCol="0" anchor="t">
            <a:normAutofit/>
          </a:bodyPr>
          <a:lstStyle>
            <a:lvl1pPr algn="l" defTabSz="609585" rtl="0" eaLnBrk="1" latinLnBrk="0" hangingPunct="1">
              <a:spcBef>
                <a:spcPct val="0"/>
              </a:spcBef>
              <a:buNone/>
              <a:defRPr sz="5333" b="1" kern="1200" cap="all">
                <a:solidFill>
                  <a:schemeClr val="tx1"/>
                </a:solidFill>
                <a:latin typeface="+mj-lt"/>
                <a:ea typeface="+mj-ea"/>
                <a:cs typeface="+mj-cs"/>
              </a:defRPr>
            </a:lvl1pPr>
          </a:lstStyle>
          <a:p>
            <a:r>
              <a:rPr lang="en-US" sz="4000" b="0" cap="none" dirty="0">
                <a:latin typeface="+mn-lt"/>
              </a:rPr>
              <a:t>Applications of Photogrammetry in Inspections</a:t>
            </a:r>
          </a:p>
        </p:txBody>
      </p:sp>
      <p:sp>
        <p:nvSpPr>
          <p:cNvPr id="4" name="TextBox 3">
            <a:extLst>
              <a:ext uri="{FF2B5EF4-FFF2-40B4-BE49-F238E27FC236}">
                <a16:creationId xmlns:a16="http://schemas.microsoft.com/office/drawing/2014/main" id="{0D55184C-0B63-41E2-9593-D1EC24766C2B}"/>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5</a:t>
            </a:fld>
            <a:endParaRPr lang="en-US" dirty="0"/>
          </a:p>
        </p:txBody>
      </p:sp>
    </p:spTree>
    <p:extLst>
      <p:ext uri="{BB962C8B-B14F-4D97-AF65-F5344CB8AC3E}">
        <p14:creationId xmlns:p14="http://schemas.microsoft.com/office/powerpoint/2010/main" val="60762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066800" y="1441165"/>
            <a:ext cx="10515600" cy="4814891"/>
          </a:xfrm>
        </p:spPr>
        <p:txBody>
          <a:bodyPr>
            <a:normAutofit/>
          </a:bodyPr>
          <a:lstStyle/>
          <a:p>
            <a:pPr marL="0" indent="0">
              <a:buNone/>
            </a:pPr>
            <a:r>
              <a:rPr lang="en-US" sz="2400" b="1" dirty="0"/>
              <a:t>Construction Monitoring</a:t>
            </a:r>
          </a:p>
          <a:p>
            <a:r>
              <a:rPr lang="en-US" sz="2400" dirty="0"/>
              <a:t>Monitor the quality, accuracy, and progress of a construction project using 3D models.</a:t>
            </a:r>
          </a:p>
          <a:p>
            <a:r>
              <a:rPr lang="en-US" sz="2400" dirty="0"/>
              <a:t>Measure land fill and cut volumes.</a:t>
            </a:r>
          </a:p>
          <a:p>
            <a:r>
              <a:rPr lang="en-US" sz="2400" dirty="0"/>
              <a:t>Measure large surface areas of roads, and pre-splits.</a:t>
            </a:r>
          </a:p>
          <a:p>
            <a:pPr marL="0" indent="0">
              <a:buNone/>
            </a:pPr>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C2DAD5CC-9DB0-496C-8F28-E5908E7B929E}"/>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6</a:t>
            </a:fld>
            <a:endParaRPr lang="en-US" dirty="0"/>
          </a:p>
        </p:txBody>
      </p:sp>
      <p:pic>
        <p:nvPicPr>
          <p:cNvPr id="12" name="Picture 11">
            <a:extLst>
              <a:ext uri="{FF2B5EF4-FFF2-40B4-BE49-F238E27FC236}">
                <a16:creationId xmlns:a16="http://schemas.microsoft.com/office/drawing/2014/main" id="{F61BFC84-33DD-4112-9954-5B0BCF4836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6468" y="3769517"/>
            <a:ext cx="2968082" cy="2935054"/>
          </a:xfrm>
          <a:prstGeom prst="rect">
            <a:avLst/>
          </a:prstGeom>
        </p:spPr>
      </p:pic>
      <p:pic>
        <p:nvPicPr>
          <p:cNvPr id="13" name="Picture 12">
            <a:extLst>
              <a:ext uri="{FF2B5EF4-FFF2-40B4-BE49-F238E27FC236}">
                <a16:creationId xmlns:a16="http://schemas.microsoft.com/office/drawing/2014/main" id="{B3246448-99B2-45C8-ACAA-64EF76E7DB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5964" y="3769518"/>
            <a:ext cx="2967380" cy="2935054"/>
          </a:xfrm>
          <a:prstGeom prst="rect">
            <a:avLst/>
          </a:prstGeom>
        </p:spPr>
      </p:pic>
      <p:sp>
        <p:nvSpPr>
          <p:cNvPr id="14" name="TextBox 13">
            <a:extLst>
              <a:ext uri="{FF2B5EF4-FFF2-40B4-BE49-F238E27FC236}">
                <a16:creationId xmlns:a16="http://schemas.microsoft.com/office/drawing/2014/main" id="{523E3475-16D6-49EC-8C0E-37D59ED8F12D}"/>
              </a:ext>
            </a:extLst>
          </p:cNvPr>
          <p:cNvSpPr txBox="1"/>
          <p:nvPr/>
        </p:nvSpPr>
        <p:spPr>
          <a:xfrm>
            <a:off x="3762447" y="3769517"/>
            <a:ext cx="1659429" cy="800219"/>
          </a:xfrm>
          <a:prstGeom prst="rect">
            <a:avLst/>
          </a:prstGeom>
          <a:noFill/>
        </p:spPr>
        <p:txBody>
          <a:bodyPr wrap="none" rtlCol="0">
            <a:spAutoFit/>
          </a:bodyPr>
          <a:lstStyle/>
          <a:p>
            <a:r>
              <a:rPr lang="en-US" sz="2800" b="1" dirty="0">
                <a:highlight>
                  <a:srgbClr val="FFFF00"/>
                </a:highlight>
              </a:rPr>
              <a:t>BEFORE</a:t>
            </a:r>
          </a:p>
          <a:p>
            <a:pPr algn="ctr"/>
            <a:r>
              <a:rPr lang="en-US" dirty="0">
                <a:highlight>
                  <a:srgbClr val="FFFF00"/>
                </a:highlight>
              </a:rPr>
              <a:t>Aug 24</a:t>
            </a:r>
          </a:p>
        </p:txBody>
      </p:sp>
      <p:sp>
        <p:nvSpPr>
          <p:cNvPr id="15" name="TextBox 14">
            <a:extLst>
              <a:ext uri="{FF2B5EF4-FFF2-40B4-BE49-F238E27FC236}">
                <a16:creationId xmlns:a16="http://schemas.microsoft.com/office/drawing/2014/main" id="{205FE9FF-1D8F-4279-999C-99D81080D19D}"/>
              </a:ext>
            </a:extLst>
          </p:cNvPr>
          <p:cNvSpPr txBox="1"/>
          <p:nvPr/>
        </p:nvSpPr>
        <p:spPr>
          <a:xfrm>
            <a:off x="7238981" y="3744958"/>
            <a:ext cx="1401346" cy="800219"/>
          </a:xfrm>
          <a:prstGeom prst="rect">
            <a:avLst/>
          </a:prstGeom>
          <a:noFill/>
        </p:spPr>
        <p:txBody>
          <a:bodyPr wrap="none" rtlCol="0">
            <a:spAutoFit/>
          </a:bodyPr>
          <a:lstStyle/>
          <a:p>
            <a:r>
              <a:rPr lang="en-US" sz="2800" b="1" dirty="0">
                <a:highlight>
                  <a:srgbClr val="5A9808"/>
                </a:highlight>
              </a:rPr>
              <a:t>AFTER</a:t>
            </a:r>
          </a:p>
          <a:p>
            <a:pPr algn="ctr"/>
            <a:r>
              <a:rPr lang="en-US" dirty="0">
                <a:highlight>
                  <a:srgbClr val="5A9808"/>
                </a:highlight>
              </a:rPr>
              <a:t>Aug 26</a:t>
            </a:r>
            <a:endParaRPr lang="en-US" sz="1600" dirty="0">
              <a:highlight>
                <a:srgbClr val="5A9808"/>
              </a:highlight>
            </a:endParaRPr>
          </a:p>
        </p:txBody>
      </p:sp>
      <p:pic>
        <p:nvPicPr>
          <p:cNvPr id="16" name="Picture 15">
            <a:extLst>
              <a:ext uri="{FF2B5EF4-FFF2-40B4-BE49-F238E27FC236}">
                <a16:creationId xmlns:a16="http://schemas.microsoft.com/office/drawing/2014/main" id="{A4830E68-F8BC-4ABA-9FBB-E68D9CCAD7F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91596" y="4545641"/>
            <a:ext cx="4431942" cy="2174132"/>
          </a:xfrm>
          <a:prstGeom prst="rect">
            <a:avLst/>
          </a:prstGeom>
        </p:spPr>
      </p:pic>
      <p:pic>
        <p:nvPicPr>
          <p:cNvPr id="17" name="Picture 16">
            <a:extLst>
              <a:ext uri="{FF2B5EF4-FFF2-40B4-BE49-F238E27FC236}">
                <a16:creationId xmlns:a16="http://schemas.microsoft.com/office/drawing/2014/main" id="{12B7AC3F-F886-42B6-A265-12F5CFC99F2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449950" y="4545641"/>
            <a:ext cx="4412720" cy="2202706"/>
          </a:xfrm>
          <a:prstGeom prst="rect">
            <a:avLst/>
          </a:prstGeom>
        </p:spPr>
      </p:pic>
      <p:sp>
        <p:nvSpPr>
          <p:cNvPr id="18" name="TextBox 17">
            <a:extLst>
              <a:ext uri="{FF2B5EF4-FFF2-40B4-BE49-F238E27FC236}">
                <a16:creationId xmlns:a16="http://schemas.microsoft.com/office/drawing/2014/main" id="{DC9AA111-E8FD-4889-B4F8-1B7275839288}"/>
              </a:ext>
            </a:extLst>
          </p:cNvPr>
          <p:cNvSpPr txBox="1"/>
          <p:nvPr/>
        </p:nvSpPr>
        <p:spPr>
          <a:xfrm>
            <a:off x="2425054" y="3761525"/>
            <a:ext cx="1342612" cy="830997"/>
          </a:xfrm>
          <a:prstGeom prst="rect">
            <a:avLst/>
          </a:prstGeom>
          <a:noFill/>
        </p:spPr>
        <p:txBody>
          <a:bodyPr wrap="none" rtlCol="0">
            <a:spAutoFit/>
          </a:bodyPr>
          <a:lstStyle/>
          <a:p>
            <a:r>
              <a:rPr lang="en-US" sz="2800" b="1" dirty="0">
                <a:solidFill>
                  <a:srgbClr val="FF0000"/>
                </a:solidFill>
              </a:rPr>
              <a:t>BEFORE</a:t>
            </a:r>
          </a:p>
          <a:p>
            <a:pPr algn="ctr"/>
            <a:r>
              <a:rPr lang="en-US" dirty="0">
                <a:solidFill>
                  <a:srgbClr val="FF0000"/>
                </a:solidFill>
              </a:rPr>
              <a:t>Aug 24</a:t>
            </a:r>
          </a:p>
        </p:txBody>
      </p:sp>
      <p:sp>
        <p:nvSpPr>
          <p:cNvPr id="19" name="TextBox 18">
            <a:extLst>
              <a:ext uri="{FF2B5EF4-FFF2-40B4-BE49-F238E27FC236}">
                <a16:creationId xmlns:a16="http://schemas.microsoft.com/office/drawing/2014/main" id="{B0D836A6-67C7-400D-A4E2-957040F0835A}"/>
              </a:ext>
            </a:extLst>
          </p:cNvPr>
          <p:cNvSpPr txBox="1"/>
          <p:nvPr/>
        </p:nvSpPr>
        <p:spPr>
          <a:xfrm>
            <a:off x="6767714" y="3769517"/>
            <a:ext cx="1401346" cy="800219"/>
          </a:xfrm>
          <a:prstGeom prst="rect">
            <a:avLst/>
          </a:prstGeom>
          <a:noFill/>
        </p:spPr>
        <p:txBody>
          <a:bodyPr wrap="none" rtlCol="0">
            <a:spAutoFit/>
          </a:bodyPr>
          <a:lstStyle/>
          <a:p>
            <a:r>
              <a:rPr lang="en-US" sz="2800" b="1" dirty="0">
                <a:solidFill>
                  <a:srgbClr val="5A9808"/>
                </a:solidFill>
              </a:rPr>
              <a:t>AFTER</a:t>
            </a:r>
          </a:p>
          <a:p>
            <a:pPr algn="ctr"/>
            <a:r>
              <a:rPr lang="en-US" dirty="0">
                <a:solidFill>
                  <a:srgbClr val="5A9808"/>
                </a:solidFill>
              </a:rPr>
              <a:t>Aug 26</a:t>
            </a:r>
            <a:endParaRPr lang="en-US" sz="1600" dirty="0">
              <a:solidFill>
                <a:srgbClr val="5A9808"/>
              </a:solidFill>
            </a:endParaRPr>
          </a:p>
        </p:txBody>
      </p:sp>
      <p:pic>
        <p:nvPicPr>
          <p:cNvPr id="20" name="Picture 19">
            <a:extLst>
              <a:ext uri="{FF2B5EF4-FFF2-40B4-BE49-F238E27FC236}">
                <a16:creationId xmlns:a16="http://schemas.microsoft.com/office/drawing/2014/main" id="{C0E7EF28-E204-4A3B-856C-2C84E35617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1786" y="4116223"/>
            <a:ext cx="4288586" cy="2622596"/>
          </a:xfrm>
          <a:prstGeom prst="rect">
            <a:avLst/>
          </a:prstGeom>
        </p:spPr>
      </p:pic>
      <p:pic>
        <p:nvPicPr>
          <p:cNvPr id="21" name="Picture 20">
            <a:extLst>
              <a:ext uri="{FF2B5EF4-FFF2-40B4-BE49-F238E27FC236}">
                <a16:creationId xmlns:a16="http://schemas.microsoft.com/office/drawing/2014/main" id="{E722F4B5-96D0-4865-B518-399704A441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262"/>
          <a:stretch/>
        </p:blipFill>
        <p:spPr>
          <a:xfrm>
            <a:off x="5588801" y="4125751"/>
            <a:ext cx="4227425" cy="2622596"/>
          </a:xfrm>
          <a:prstGeom prst="rect">
            <a:avLst/>
          </a:prstGeom>
        </p:spPr>
      </p:pic>
      <p:sp>
        <p:nvSpPr>
          <p:cNvPr id="22" name="Title 1">
            <a:extLst>
              <a:ext uri="{FF2B5EF4-FFF2-40B4-BE49-F238E27FC236}">
                <a16:creationId xmlns:a16="http://schemas.microsoft.com/office/drawing/2014/main" id="{56F02C21-BB38-4EAC-B0A6-FBFE4EA27870}"/>
              </a:ext>
            </a:extLst>
          </p:cNvPr>
          <p:cNvSpPr txBox="1">
            <a:spLocks/>
          </p:cNvSpPr>
          <p:nvPr/>
        </p:nvSpPr>
        <p:spPr>
          <a:xfrm>
            <a:off x="1162049" y="-3775"/>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Applications of Photogrammetry in Inspections</a:t>
            </a:r>
          </a:p>
        </p:txBody>
      </p:sp>
      <p:sp>
        <p:nvSpPr>
          <p:cNvPr id="28" name="TextBox 27">
            <a:extLst>
              <a:ext uri="{FF2B5EF4-FFF2-40B4-BE49-F238E27FC236}">
                <a16:creationId xmlns:a16="http://schemas.microsoft.com/office/drawing/2014/main" id="{F54F5955-37BD-4D8F-A654-D76D6AB3FCD0}"/>
              </a:ext>
            </a:extLst>
          </p:cNvPr>
          <p:cNvSpPr txBox="1"/>
          <p:nvPr/>
        </p:nvSpPr>
        <p:spPr>
          <a:xfrm>
            <a:off x="1911483" y="3763521"/>
            <a:ext cx="1659429" cy="800219"/>
          </a:xfrm>
          <a:prstGeom prst="rect">
            <a:avLst/>
          </a:prstGeom>
          <a:noFill/>
        </p:spPr>
        <p:txBody>
          <a:bodyPr wrap="none" rtlCol="0">
            <a:spAutoFit/>
          </a:bodyPr>
          <a:lstStyle/>
          <a:p>
            <a:r>
              <a:rPr lang="en-US" sz="2800" b="1" dirty="0">
                <a:solidFill>
                  <a:srgbClr val="FF0000"/>
                </a:solidFill>
              </a:rPr>
              <a:t>BEFORE</a:t>
            </a:r>
          </a:p>
          <a:p>
            <a:pPr algn="ctr"/>
            <a:r>
              <a:rPr lang="en-US" dirty="0">
                <a:solidFill>
                  <a:srgbClr val="FF0000"/>
                </a:solidFill>
              </a:rPr>
              <a:t>Aug 26</a:t>
            </a:r>
          </a:p>
        </p:txBody>
      </p:sp>
      <p:sp>
        <p:nvSpPr>
          <p:cNvPr id="29" name="TextBox 28">
            <a:extLst>
              <a:ext uri="{FF2B5EF4-FFF2-40B4-BE49-F238E27FC236}">
                <a16:creationId xmlns:a16="http://schemas.microsoft.com/office/drawing/2014/main" id="{45115C00-1126-4D80-8B91-E4DBA6F24C51}"/>
              </a:ext>
            </a:extLst>
          </p:cNvPr>
          <p:cNvSpPr txBox="1"/>
          <p:nvPr/>
        </p:nvSpPr>
        <p:spPr>
          <a:xfrm>
            <a:off x="6293576" y="3765624"/>
            <a:ext cx="1401346" cy="800219"/>
          </a:xfrm>
          <a:prstGeom prst="rect">
            <a:avLst/>
          </a:prstGeom>
          <a:noFill/>
        </p:spPr>
        <p:txBody>
          <a:bodyPr wrap="none" rtlCol="0">
            <a:spAutoFit/>
          </a:bodyPr>
          <a:lstStyle/>
          <a:p>
            <a:r>
              <a:rPr lang="en-US" sz="2800" b="1" dirty="0">
                <a:solidFill>
                  <a:srgbClr val="5A9808"/>
                </a:solidFill>
              </a:rPr>
              <a:t>AFTER</a:t>
            </a:r>
          </a:p>
          <a:p>
            <a:pPr algn="ctr"/>
            <a:r>
              <a:rPr lang="en-US" dirty="0">
                <a:solidFill>
                  <a:srgbClr val="5A9808"/>
                </a:solidFill>
              </a:rPr>
              <a:t>Sep 21</a:t>
            </a:r>
            <a:endParaRPr lang="en-US" sz="1600" dirty="0">
              <a:solidFill>
                <a:srgbClr val="5A9808"/>
              </a:solidFill>
            </a:endParaRPr>
          </a:p>
        </p:txBody>
      </p:sp>
      <p:sp>
        <p:nvSpPr>
          <p:cNvPr id="23" name="TextBox 22">
            <a:extLst>
              <a:ext uri="{FF2B5EF4-FFF2-40B4-BE49-F238E27FC236}">
                <a16:creationId xmlns:a16="http://schemas.microsoft.com/office/drawing/2014/main" id="{0E5300A6-6D32-4757-9533-B98D5A80802C}"/>
              </a:ext>
            </a:extLst>
          </p:cNvPr>
          <p:cNvSpPr txBox="1"/>
          <p:nvPr/>
        </p:nvSpPr>
        <p:spPr>
          <a:xfrm>
            <a:off x="1009647" y="6610497"/>
            <a:ext cx="2849306" cy="276999"/>
          </a:xfrm>
          <a:prstGeom prst="rect">
            <a:avLst/>
          </a:prstGeom>
          <a:noFill/>
        </p:spPr>
        <p:txBody>
          <a:bodyPr wrap="none" rtlCol="0">
            <a:spAutoFit/>
          </a:bodyPr>
          <a:lstStyle/>
          <a:p>
            <a:r>
              <a:rPr lang="en-US" sz="1200" b="1" dirty="0"/>
              <a:t>Figure 2</a:t>
            </a:r>
            <a:r>
              <a:rPr lang="en-US" sz="1200" dirty="0"/>
              <a:t>: D10 SR266 Construction Project</a:t>
            </a:r>
          </a:p>
        </p:txBody>
      </p:sp>
    </p:spTree>
    <p:extLst>
      <p:ext uri="{BB962C8B-B14F-4D97-AF65-F5344CB8AC3E}">
        <p14:creationId xmlns:p14="http://schemas.microsoft.com/office/powerpoint/2010/main" val="10400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8" grpId="1"/>
      <p:bldP spid="19" grpId="0"/>
      <p:bldP spid="19" grpId="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62048" y="1436953"/>
            <a:ext cx="9446767" cy="4814891"/>
          </a:xfrm>
        </p:spPr>
        <p:txBody>
          <a:bodyPr>
            <a:normAutofit/>
          </a:bodyPr>
          <a:lstStyle/>
          <a:p>
            <a:pPr marL="0" indent="0">
              <a:buNone/>
            </a:pPr>
            <a:r>
              <a:rPr lang="en-US" sz="2400" b="1" dirty="0"/>
              <a:t>Bridge Inspection</a:t>
            </a:r>
          </a:p>
          <a:p>
            <a:r>
              <a:rPr lang="en-US" sz="2400" dirty="0"/>
              <a:t>Aid in snooper-bridge type inspections.</a:t>
            </a:r>
          </a:p>
          <a:p>
            <a:r>
              <a:rPr lang="en-US" sz="2400" dirty="0"/>
              <a:t>Detect and identify crack widths on bridge facades.</a:t>
            </a:r>
          </a:p>
          <a:p>
            <a:r>
              <a:rPr lang="en-US" sz="2400" dirty="0"/>
              <a:t>Detect and identify delamination on road surfaces.</a:t>
            </a:r>
          </a:p>
          <a:p>
            <a:endParaRPr lang="en-US" sz="2400" dirty="0"/>
          </a:p>
        </p:txBody>
      </p:sp>
      <p:sp>
        <p:nvSpPr>
          <p:cNvPr id="5" name="TextBox 4">
            <a:extLst>
              <a:ext uri="{FF2B5EF4-FFF2-40B4-BE49-F238E27FC236}">
                <a16:creationId xmlns:a16="http://schemas.microsoft.com/office/drawing/2014/main" id="{C2DAD5CC-9DB0-496C-8F28-E5908E7B929E}"/>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7</a:t>
            </a:fld>
            <a:endParaRPr lang="en-US" dirty="0"/>
          </a:p>
        </p:txBody>
      </p:sp>
      <p:sp>
        <p:nvSpPr>
          <p:cNvPr id="41" name="Title 1">
            <a:extLst>
              <a:ext uri="{FF2B5EF4-FFF2-40B4-BE49-F238E27FC236}">
                <a16:creationId xmlns:a16="http://schemas.microsoft.com/office/drawing/2014/main" id="{C45EEE85-E099-44EA-9A90-AA027EE9243E}"/>
              </a:ext>
            </a:extLst>
          </p:cNvPr>
          <p:cNvSpPr txBox="1">
            <a:spLocks/>
          </p:cNvSpPr>
          <p:nvPr/>
        </p:nvSpPr>
        <p:spPr>
          <a:xfrm>
            <a:off x="1162049" y="-3782"/>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Applications of Photogrammetry in Inspections</a:t>
            </a:r>
          </a:p>
        </p:txBody>
      </p:sp>
      <p:pic>
        <p:nvPicPr>
          <p:cNvPr id="2" name="Picture 1">
            <a:extLst>
              <a:ext uri="{FF2B5EF4-FFF2-40B4-BE49-F238E27FC236}">
                <a16:creationId xmlns:a16="http://schemas.microsoft.com/office/drawing/2014/main" id="{F3B37790-CB18-43C1-A72D-9FD62BB743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2858" y="4120769"/>
            <a:ext cx="4785712" cy="2433528"/>
          </a:xfrm>
          <a:prstGeom prst="rect">
            <a:avLst/>
          </a:prstGeom>
        </p:spPr>
      </p:pic>
      <p:pic>
        <p:nvPicPr>
          <p:cNvPr id="4" name="Picture 3">
            <a:extLst>
              <a:ext uri="{FF2B5EF4-FFF2-40B4-BE49-F238E27FC236}">
                <a16:creationId xmlns:a16="http://schemas.microsoft.com/office/drawing/2014/main" id="{7F754E35-9329-4FB8-AA87-517588712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0846" y="3400147"/>
            <a:ext cx="2649237" cy="3165814"/>
          </a:xfrm>
          <a:prstGeom prst="rect">
            <a:avLst/>
          </a:prstGeom>
        </p:spPr>
      </p:pic>
      <p:sp>
        <p:nvSpPr>
          <p:cNvPr id="7" name="TextBox 6">
            <a:extLst>
              <a:ext uri="{FF2B5EF4-FFF2-40B4-BE49-F238E27FC236}">
                <a16:creationId xmlns:a16="http://schemas.microsoft.com/office/drawing/2014/main" id="{114E0184-AB08-4804-923D-BCCFF250D6AA}"/>
              </a:ext>
            </a:extLst>
          </p:cNvPr>
          <p:cNvSpPr txBox="1"/>
          <p:nvPr/>
        </p:nvSpPr>
        <p:spPr>
          <a:xfrm>
            <a:off x="1675783" y="6581001"/>
            <a:ext cx="3094565" cy="276999"/>
          </a:xfrm>
          <a:prstGeom prst="rect">
            <a:avLst/>
          </a:prstGeom>
          <a:noFill/>
        </p:spPr>
        <p:txBody>
          <a:bodyPr wrap="none" rtlCol="0">
            <a:spAutoFit/>
          </a:bodyPr>
          <a:lstStyle/>
          <a:p>
            <a:r>
              <a:rPr lang="en-US" sz="1200" b="1" dirty="0"/>
              <a:t>Figure 3</a:t>
            </a:r>
            <a:r>
              <a:rPr lang="en-US" sz="1200" dirty="0"/>
              <a:t>: Jeremiah Morrow Bridge Inspection </a:t>
            </a:r>
          </a:p>
        </p:txBody>
      </p:sp>
    </p:spTree>
    <p:extLst>
      <p:ext uri="{BB962C8B-B14F-4D97-AF65-F5344CB8AC3E}">
        <p14:creationId xmlns:p14="http://schemas.microsoft.com/office/powerpoint/2010/main" val="1614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62049" y="1429305"/>
            <a:ext cx="10041570" cy="2460101"/>
          </a:xfrm>
        </p:spPr>
        <p:txBody>
          <a:bodyPr>
            <a:normAutofit fontScale="92500" lnSpcReduction="10000"/>
          </a:bodyPr>
          <a:lstStyle/>
          <a:p>
            <a:pPr marL="0" indent="0">
              <a:buNone/>
            </a:pPr>
            <a:r>
              <a:rPr lang="en-US" sz="2400" b="1" dirty="0"/>
              <a:t>Facilities Inspection</a:t>
            </a:r>
          </a:p>
          <a:p>
            <a:r>
              <a:rPr lang="en-US" sz="2400" dirty="0"/>
              <a:t>Aerial Visual Inspections:</a:t>
            </a:r>
          </a:p>
          <a:p>
            <a:pPr lvl="1"/>
            <a:r>
              <a:rPr lang="en-US" sz="1866" dirty="0"/>
              <a:t>Dirt/Debris Accumulation</a:t>
            </a:r>
          </a:p>
          <a:p>
            <a:pPr lvl="1"/>
            <a:r>
              <a:rPr lang="en-US" sz="1866" dirty="0"/>
              <a:t>Cracking, tears, holes or scratches</a:t>
            </a:r>
          </a:p>
          <a:p>
            <a:pPr lvl="1"/>
            <a:r>
              <a:rPr lang="en-US" sz="1866" dirty="0"/>
              <a:t>Fungus/moss growth</a:t>
            </a:r>
          </a:p>
          <a:p>
            <a:pPr lvl="1"/>
            <a:r>
              <a:rPr lang="en-US" sz="1866" dirty="0"/>
              <a:t>Exterior structure condition</a:t>
            </a:r>
          </a:p>
          <a:p>
            <a:r>
              <a:rPr lang="en-US" sz="2400" dirty="0"/>
              <a:t>Building heat loss inspection</a:t>
            </a:r>
          </a:p>
          <a:p>
            <a:pPr marL="0" indent="0">
              <a:buNone/>
            </a:pPr>
            <a:endParaRPr lang="en-US" sz="2400" b="1" dirty="0"/>
          </a:p>
          <a:p>
            <a:endParaRPr lang="en-US" sz="2400" dirty="0"/>
          </a:p>
        </p:txBody>
      </p:sp>
      <p:sp>
        <p:nvSpPr>
          <p:cNvPr id="5" name="TextBox 4">
            <a:extLst>
              <a:ext uri="{FF2B5EF4-FFF2-40B4-BE49-F238E27FC236}">
                <a16:creationId xmlns:a16="http://schemas.microsoft.com/office/drawing/2014/main" id="{C2DAD5CC-9DB0-496C-8F28-E5908E7B929E}"/>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8</a:t>
            </a:fld>
            <a:endParaRPr lang="en-US" dirty="0"/>
          </a:p>
        </p:txBody>
      </p:sp>
      <p:pic>
        <p:nvPicPr>
          <p:cNvPr id="7" name="Content Placeholder 3">
            <a:extLst>
              <a:ext uri="{FF2B5EF4-FFF2-40B4-BE49-F238E27FC236}">
                <a16:creationId xmlns:a16="http://schemas.microsoft.com/office/drawing/2014/main" id="{292AE365-9BEE-4C7E-85F8-19015339B0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9223" y="3862773"/>
            <a:ext cx="2218834" cy="2531772"/>
          </a:xfrm>
          <a:prstGeom prst="rect">
            <a:avLst/>
          </a:prstGeom>
        </p:spPr>
      </p:pic>
      <p:pic>
        <p:nvPicPr>
          <p:cNvPr id="8" name="Picture 7">
            <a:extLst>
              <a:ext uri="{FF2B5EF4-FFF2-40B4-BE49-F238E27FC236}">
                <a16:creationId xmlns:a16="http://schemas.microsoft.com/office/drawing/2014/main" id="{291B7AF8-668B-473F-B9DF-6315A1767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0362" y="3880528"/>
            <a:ext cx="2518991" cy="2456510"/>
          </a:xfrm>
          <a:prstGeom prst="rect">
            <a:avLst/>
          </a:prstGeom>
        </p:spPr>
      </p:pic>
      <p:pic>
        <p:nvPicPr>
          <p:cNvPr id="9" name="Picture 8">
            <a:extLst>
              <a:ext uri="{FF2B5EF4-FFF2-40B4-BE49-F238E27FC236}">
                <a16:creationId xmlns:a16="http://schemas.microsoft.com/office/drawing/2014/main" id="{F153EF66-6C91-4CE4-8706-7BDE6F6AA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7586" y="3836139"/>
            <a:ext cx="2046953" cy="2485085"/>
          </a:xfrm>
          <a:prstGeom prst="rect">
            <a:avLst/>
          </a:prstGeom>
        </p:spPr>
      </p:pic>
      <p:sp>
        <p:nvSpPr>
          <p:cNvPr id="10" name="TextBox 9">
            <a:extLst>
              <a:ext uri="{FF2B5EF4-FFF2-40B4-BE49-F238E27FC236}">
                <a16:creationId xmlns:a16="http://schemas.microsoft.com/office/drawing/2014/main" id="{4271EA06-4B90-44BF-AEAC-79FB98624C11}"/>
              </a:ext>
            </a:extLst>
          </p:cNvPr>
          <p:cNvSpPr txBox="1"/>
          <p:nvPr/>
        </p:nvSpPr>
        <p:spPr>
          <a:xfrm>
            <a:off x="1101005" y="6302728"/>
            <a:ext cx="2646878" cy="276999"/>
          </a:xfrm>
          <a:prstGeom prst="rect">
            <a:avLst/>
          </a:prstGeom>
          <a:noFill/>
        </p:spPr>
        <p:txBody>
          <a:bodyPr wrap="none" rtlCol="0">
            <a:spAutoFit/>
          </a:bodyPr>
          <a:lstStyle/>
          <a:p>
            <a:r>
              <a:rPr lang="en-US" sz="1200" dirty="0"/>
              <a:t>Thermal Map of the Northwood Garage</a:t>
            </a:r>
          </a:p>
        </p:txBody>
      </p:sp>
      <p:sp>
        <p:nvSpPr>
          <p:cNvPr id="12" name="TextBox 11">
            <a:extLst>
              <a:ext uri="{FF2B5EF4-FFF2-40B4-BE49-F238E27FC236}">
                <a16:creationId xmlns:a16="http://schemas.microsoft.com/office/drawing/2014/main" id="{6AE179C9-AC8D-44A1-8D12-523781FC2473}"/>
              </a:ext>
            </a:extLst>
          </p:cNvPr>
          <p:cNvSpPr txBox="1"/>
          <p:nvPr/>
        </p:nvSpPr>
        <p:spPr>
          <a:xfrm>
            <a:off x="3915315" y="6302729"/>
            <a:ext cx="3092513" cy="276999"/>
          </a:xfrm>
          <a:prstGeom prst="rect">
            <a:avLst/>
          </a:prstGeom>
          <a:noFill/>
        </p:spPr>
        <p:txBody>
          <a:bodyPr wrap="none" rtlCol="0">
            <a:spAutoFit/>
          </a:bodyPr>
          <a:lstStyle/>
          <a:p>
            <a:r>
              <a:rPr lang="en-US" sz="1200" dirty="0"/>
              <a:t>Optical </a:t>
            </a:r>
            <a:r>
              <a:rPr lang="en-US" sz="1200" dirty="0" err="1"/>
              <a:t>Orthomosaic</a:t>
            </a:r>
            <a:r>
              <a:rPr lang="en-US" sz="1200" dirty="0"/>
              <a:t> of the Northwood Garage</a:t>
            </a:r>
          </a:p>
        </p:txBody>
      </p:sp>
      <p:sp>
        <p:nvSpPr>
          <p:cNvPr id="13" name="TextBox 12">
            <a:extLst>
              <a:ext uri="{FF2B5EF4-FFF2-40B4-BE49-F238E27FC236}">
                <a16:creationId xmlns:a16="http://schemas.microsoft.com/office/drawing/2014/main" id="{271A0311-DDFA-4871-808C-5CD3612886BC}"/>
              </a:ext>
            </a:extLst>
          </p:cNvPr>
          <p:cNvSpPr txBox="1"/>
          <p:nvPr/>
        </p:nvSpPr>
        <p:spPr>
          <a:xfrm>
            <a:off x="7162537" y="6302839"/>
            <a:ext cx="3867414" cy="276999"/>
          </a:xfrm>
          <a:prstGeom prst="rect">
            <a:avLst/>
          </a:prstGeom>
          <a:noFill/>
        </p:spPr>
        <p:txBody>
          <a:bodyPr wrap="square" rtlCol="0">
            <a:spAutoFit/>
          </a:bodyPr>
          <a:lstStyle/>
          <a:p>
            <a:r>
              <a:rPr lang="en-US" sz="1200" dirty="0"/>
              <a:t>Thermal Map of the Northwood Garage w/o indices</a:t>
            </a:r>
          </a:p>
        </p:txBody>
      </p:sp>
      <p:sp>
        <p:nvSpPr>
          <p:cNvPr id="15" name="Title 1">
            <a:extLst>
              <a:ext uri="{FF2B5EF4-FFF2-40B4-BE49-F238E27FC236}">
                <a16:creationId xmlns:a16="http://schemas.microsoft.com/office/drawing/2014/main" id="{C88004BA-7ED9-4D1D-B945-AC3E5144CDEC}"/>
              </a:ext>
            </a:extLst>
          </p:cNvPr>
          <p:cNvSpPr txBox="1">
            <a:spLocks/>
          </p:cNvSpPr>
          <p:nvPr/>
        </p:nvSpPr>
        <p:spPr>
          <a:xfrm>
            <a:off x="1162049" y="-3780"/>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Applications of Photogrammetry in Inspections</a:t>
            </a:r>
          </a:p>
        </p:txBody>
      </p:sp>
      <p:sp>
        <p:nvSpPr>
          <p:cNvPr id="11" name="TextBox 10">
            <a:extLst>
              <a:ext uri="{FF2B5EF4-FFF2-40B4-BE49-F238E27FC236}">
                <a16:creationId xmlns:a16="http://schemas.microsoft.com/office/drawing/2014/main" id="{0341BD45-6404-4202-803B-7505ED53E80B}"/>
              </a:ext>
            </a:extLst>
          </p:cNvPr>
          <p:cNvSpPr txBox="1"/>
          <p:nvPr/>
        </p:nvSpPr>
        <p:spPr>
          <a:xfrm>
            <a:off x="1121489" y="6585917"/>
            <a:ext cx="3624005" cy="276999"/>
          </a:xfrm>
          <a:prstGeom prst="rect">
            <a:avLst/>
          </a:prstGeom>
          <a:noFill/>
        </p:spPr>
        <p:txBody>
          <a:bodyPr wrap="none" rtlCol="0">
            <a:spAutoFit/>
          </a:bodyPr>
          <a:lstStyle/>
          <a:p>
            <a:r>
              <a:rPr lang="en-US" sz="1200" b="1" dirty="0"/>
              <a:t>Figure 4</a:t>
            </a:r>
            <a:r>
              <a:rPr lang="en-US" sz="1200" dirty="0"/>
              <a:t>: Northwood Garage Toledo Facility Inspection</a:t>
            </a:r>
          </a:p>
        </p:txBody>
      </p:sp>
    </p:spTree>
    <p:extLst>
      <p:ext uri="{BB962C8B-B14F-4D97-AF65-F5344CB8AC3E}">
        <p14:creationId xmlns:p14="http://schemas.microsoft.com/office/powerpoint/2010/main" val="120556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94AB34-5CD4-4890-9C11-6C06E3229D5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427486" y="3389734"/>
            <a:ext cx="1728713" cy="1604781"/>
          </a:xfrm>
          <a:prstGeom prst="rect">
            <a:avLst/>
          </a:prstGeom>
        </p:spPr>
      </p:pic>
      <p:sp>
        <p:nvSpPr>
          <p:cNvPr id="3" name="Content Placeholder 2">
            <a:extLst>
              <a:ext uri="{FF2B5EF4-FFF2-40B4-BE49-F238E27FC236}">
                <a16:creationId xmlns:a16="http://schemas.microsoft.com/office/drawing/2014/main" id="{E010883B-26DA-4F5B-8BD3-9B2ABE99BD86}"/>
              </a:ext>
            </a:extLst>
          </p:cNvPr>
          <p:cNvSpPr>
            <a:spLocks noGrp="1"/>
          </p:cNvSpPr>
          <p:nvPr>
            <p:ph idx="1"/>
          </p:nvPr>
        </p:nvSpPr>
        <p:spPr>
          <a:xfrm>
            <a:off x="1115968" y="1415700"/>
            <a:ext cx="4903831" cy="540469"/>
          </a:xfrm>
        </p:spPr>
        <p:txBody>
          <a:bodyPr>
            <a:normAutofit/>
          </a:bodyPr>
          <a:lstStyle/>
          <a:p>
            <a:pPr marL="0" indent="0">
              <a:buNone/>
            </a:pPr>
            <a:r>
              <a:rPr lang="en-US" sz="1400" b="1" dirty="0"/>
              <a:t>Roof Moisture and Wearing Surface Inspections </a:t>
            </a:r>
          </a:p>
          <a:p>
            <a:pPr marL="0" indent="0">
              <a:buNone/>
            </a:pPr>
            <a:endParaRPr lang="en-US" sz="2800" dirty="0"/>
          </a:p>
        </p:txBody>
      </p:sp>
      <p:sp>
        <p:nvSpPr>
          <p:cNvPr id="16" name="Rectangle 15">
            <a:extLst>
              <a:ext uri="{FF2B5EF4-FFF2-40B4-BE49-F238E27FC236}">
                <a16:creationId xmlns:a16="http://schemas.microsoft.com/office/drawing/2014/main" id="{2DC901D4-3222-42D8-8E38-BD483F3FA691}"/>
              </a:ext>
            </a:extLst>
          </p:cNvPr>
          <p:cNvSpPr/>
          <p:nvPr/>
        </p:nvSpPr>
        <p:spPr>
          <a:xfrm>
            <a:off x="4019437" y="6424100"/>
            <a:ext cx="405567" cy="2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CEB90FC-13E0-4763-ADA8-478996B32852}"/>
              </a:ext>
            </a:extLst>
          </p:cNvPr>
          <p:cNvSpPr txBox="1">
            <a:spLocks/>
          </p:cNvSpPr>
          <p:nvPr/>
        </p:nvSpPr>
        <p:spPr>
          <a:xfrm>
            <a:off x="1162049" y="-3778"/>
            <a:ext cx="10515600" cy="1325563"/>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dirty="0">
                <a:latin typeface="+mn-lt"/>
              </a:rPr>
              <a:t>Applications of Photogrammetry in Inspections</a:t>
            </a:r>
          </a:p>
        </p:txBody>
      </p:sp>
      <p:sp>
        <p:nvSpPr>
          <p:cNvPr id="6" name="Content Placeholder 2">
            <a:extLst>
              <a:ext uri="{FF2B5EF4-FFF2-40B4-BE49-F238E27FC236}">
                <a16:creationId xmlns:a16="http://schemas.microsoft.com/office/drawing/2014/main" id="{4A892671-5390-4B11-9541-ED1D3C6B126A}"/>
              </a:ext>
            </a:extLst>
          </p:cNvPr>
          <p:cNvSpPr txBox="1">
            <a:spLocks/>
          </p:cNvSpPr>
          <p:nvPr/>
        </p:nvSpPr>
        <p:spPr>
          <a:xfrm>
            <a:off x="5951872" y="1399087"/>
            <a:ext cx="5198728" cy="622959"/>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400" b="1" dirty="0"/>
              <a:t>Detecting Delamination on Road Surface and Bridge Decks</a:t>
            </a:r>
            <a:endParaRPr lang="en-US" sz="1800" b="1" dirty="0"/>
          </a:p>
          <a:p>
            <a:pPr marL="0" indent="0">
              <a:buFont typeface="Arial"/>
              <a:buNone/>
            </a:pPr>
            <a:endParaRPr lang="en-US" sz="2800" dirty="0"/>
          </a:p>
        </p:txBody>
      </p:sp>
      <p:cxnSp>
        <p:nvCxnSpPr>
          <p:cNvPr id="4" name="Straight Connector 3">
            <a:extLst>
              <a:ext uri="{FF2B5EF4-FFF2-40B4-BE49-F238E27FC236}">
                <a16:creationId xmlns:a16="http://schemas.microsoft.com/office/drawing/2014/main" id="{26B1EEA1-24AB-434B-BAD5-7410DB9AF77F}"/>
              </a:ext>
            </a:extLst>
          </p:cNvPr>
          <p:cNvCxnSpPr>
            <a:cxnSpLocks/>
          </p:cNvCxnSpPr>
          <p:nvPr/>
        </p:nvCxnSpPr>
        <p:spPr>
          <a:xfrm>
            <a:off x="5744361" y="1454705"/>
            <a:ext cx="0" cy="5238195"/>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E663BE6-CF60-4E77-A0FC-E78057BAD07C}"/>
              </a:ext>
            </a:extLst>
          </p:cNvPr>
          <p:cNvSpPr txBox="1"/>
          <p:nvPr/>
        </p:nvSpPr>
        <p:spPr>
          <a:xfrm>
            <a:off x="1115503" y="1629911"/>
            <a:ext cx="4751897" cy="2185214"/>
          </a:xfrm>
          <a:prstGeom prst="rect">
            <a:avLst/>
          </a:prstGeom>
          <a:noFill/>
        </p:spPr>
        <p:txBody>
          <a:bodyPr wrap="square" rtlCol="0">
            <a:spAutoFit/>
          </a:bodyPr>
          <a:lstStyle/>
          <a:p>
            <a:pPr marL="91440" indent="-91440">
              <a:spcAft>
                <a:spcPts val="600"/>
              </a:spcAft>
              <a:buFont typeface="Arial" panose="020B0604020202020204" pitchFamily="34" charset="0"/>
              <a:buChar char="•"/>
            </a:pPr>
            <a:r>
              <a:rPr lang="en-US" sz="1400" dirty="0"/>
              <a:t>Detect and document trapped moisture and wearing on flat roofs.</a:t>
            </a:r>
          </a:p>
          <a:p>
            <a:pPr marL="91440" indent="-91440">
              <a:spcAft>
                <a:spcPts val="600"/>
              </a:spcAft>
              <a:buFont typeface="Arial" panose="020B0604020202020204" pitchFamily="34" charset="0"/>
              <a:buChar char="•"/>
            </a:pPr>
            <a:r>
              <a:rPr lang="en-US" sz="1400" dirty="0"/>
              <a:t>Water can enter through defect in waterproofing layer due to deterioration, cuts, and tears causing the insulation to trap moisture. </a:t>
            </a:r>
          </a:p>
          <a:p>
            <a:pPr indent="-91440">
              <a:buFont typeface="Arial" panose="020B0604020202020204" pitchFamily="34" charset="0"/>
              <a:buChar char="•"/>
            </a:pPr>
            <a:r>
              <a:rPr lang="en-US" sz="1400" dirty="0"/>
              <a:t>Buildings would then experience energy losses due to wet    </a:t>
            </a:r>
          </a:p>
          <a:p>
            <a:r>
              <a:rPr lang="en-US" sz="1400" dirty="0"/>
              <a:t>  insulation.</a:t>
            </a:r>
          </a:p>
          <a:p>
            <a:pPr marL="182880"/>
            <a:endParaRPr lang="en-US" sz="1400" dirty="0"/>
          </a:p>
          <a:p>
            <a:pPr marL="182880"/>
            <a:endParaRPr lang="en-US" sz="1400" dirty="0"/>
          </a:p>
        </p:txBody>
      </p:sp>
      <p:pic>
        <p:nvPicPr>
          <p:cNvPr id="20" name="Picture 19">
            <a:extLst>
              <a:ext uri="{FF2B5EF4-FFF2-40B4-BE49-F238E27FC236}">
                <a16:creationId xmlns:a16="http://schemas.microsoft.com/office/drawing/2014/main" id="{456BF3B1-E38E-47E1-8D23-52310088A71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750505" y="3385423"/>
            <a:ext cx="1716595" cy="1538579"/>
          </a:xfrm>
          <a:prstGeom prst="rect">
            <a:avLst/>
          </a:prstGeom>
        </p:spPr>
      </p:pic>
      <p:sp>
        <p:nvSpPr>
          <p:cNvPr id="21" name="TextBox 20">
            <a:extLst>
              <a:ext uri="{FF2B5EF4-FFF2-40B4-BE49-F238E27FC236}">
                <a16:creationId xmlns:a16="http://schemas.microsoft.com/office/drawing/2014/main" id="{9533AC8D-1A36-4C28-B044-78CD8042AB9A}"/>
              </a:ext>
            </a:extLst>
          </p:cNvPr>
          <p:cNvSpPr txBox="1"/>
          <p:nvPr/>
        </p:nvSpPr>
        <p:spPr>
          <a:xfrm>
            <a:off x="1696539" y="4843002"/>
            <a:ext cx="2897832" cy="246221"/>
          </a:xfrm>
          <a:prstGeom prst="rect">
            <a:avLst/>
          </a:prstGeom>
          <a:noFill/>
        </p:spPr>
        <p:txBody>
          <a:bodyPr wrap="square" rtlCol="0">
            <a:spAutoFit/>
          </a:bodyPr>
          <a:lstStyle/>
          <a:p>
            <a:r>
              <a:rPr lang="en-US" sz="1000" dirty="0"/>
              <a:t>Source: www.infraredroofinspectors.com</a:t>
            </a:r>
          </a:p>
        </p:txBody>
      </p:sp>
      <p:pic>
        <p:nvPicPr>
          <p:cNvPr id="31" name="Picture 30">
            <a:extLst>
              <a:ext uri="{FF2B5EF4-FFF2-40B4-BE49-F238E27FC236}">
                <a16:creationId xmlns:a16="http://schemas.microsoft.com/office/drawing/2014/main" id="{579CC7B4-741A-4F88-86EC-A0CC401B7A9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78629" y="5090138"/>
            <a:ext cx="2079071" cy="1479338"/>
          </a:xfrm>
          <a:prstGeom prst="rect">
            <a:avLst/>
          </a:prstGeom>
        </p:spPr>
      </p:pic>
      <p:sp>
        <p:nvSpPr>
          <p:cNvPr id="32" name="TextBox 31">
            <a:extLst>
              <a:ext uri="{FF2B5EF4-FFF2-40B4-BE49-F238E27FC236}">
                <a16:creationId xmlns:a16="http://schemas.microsoft.com/office/drawing/2014/main" id="{CF714B76-FD3D-4444-A01D-279615F51458}"/>
              </a:ext>
            </a:extLst>
          </p:cNvPr>
          <p:cNvSpPr txBox="1"/>
          <p:nvPr/>
        </p:nvSpPr>
        <p:spPr>
          <a:xfrm>
            <a:off x="5930551" y="1622920"/>
            <a:ext cx="4927949" cy="1031051"/>
          </a:xfrm>
          <a:prstGeom prst="rect">
            <a:avLst/>
          </a:prstGeom>
          <a:noFill/>
        </p:spPr>
        <p:txBody>
          <a:bodyPr wrap="square" rtlCol="0">
            <a:spAutoFit/>
          </a:bodyPr>
          <a:lstStyle/>
          <a:p>
            <a:pPr marL="91440" indent="-91440">
              <a:spcAft>
                <a:spcPts val="600"/>
              </a:spcAft>
              <a:buFont typeface="Arial" panose="020B0604020202020204" pitchFamily="34" charset="0"/>
              <a:buChar char="•"/>
            </a:pPr>
            <a:r>
              <a:rPr lang="en-US" sz="1400" dirty="0"/>
              <a:t>Document temperature variations on bridge decks, and road surfaces.</a:t>
            </a:r>
          </a:p>
          <a:p>
            <a:pPr marL="91440" indent="-91440">
              <a:spcAft>
                <a:spcPts val="600"/>
              </a:spcAft>
              <a:buFont typeface="Arial" panose="020B0604020202020204" pitchFamily="34" charset="0"/>
              <a:buChar char="•"/>
            </a:pPr>
            <a:r>
              <a:rPr lang="en-US" sz="1400" dirty="0"/>
              <a:t>Delaminated areas heat up faster during the day, and cools down quicker during the night, relative to intact concrete. [3]</a:t>
            </a:r>
          </a:p>
        </p:txBody>
      </p:sp>
      <p:pic>
        <p:nvPicPr>
          <p:cNvPr id="33" name="Picture 32">
            <a:extLst>
              <a:ext uri="{FF2B5EF4-FFF2-40B4-BE49-F238E27FC236}">
                <a16:creationId xmlns:a16="http://schemas.microsoft.com/office/drawing/2014/main" id="{0A596DF2-EA7F-418A-B6F0-6058D90F8C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92677" y="3015762"/>
            <a:ext cx="2970037" cy="2038838"/>
          </a:xfrm>
          <a:prstGeom prst="rect">
            <a:avLst/>
          </a:prstGeom>
        </p:spPr>
      </p:pic>
      <p:pic>
        <p:nvPicPr>
          <p:cNvPr id="34" name="Picture 33" descr="A highway seen through a fence&#10;&#10;Description automatically generated">
            <a:extLst>
              <a:ext uri="{FF2B5EF4-FFF2-40B4-BE49-F238E27FC236}">
                <a16:creationId xmlns:a16="http://schemas.microsoft.com/office/drawing/2014/main" id="{4DE43DF5-116F-4271-902E-E842300225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90269" y="3002894"/>
            <a:ext cx="3112831" cy="2063660"/>
          </a:xfrm>
          <a:prstGeom prst="rect">
            <a:avLst/>
          </a:prstGeom>
        </p:spPr>
      </p:pic>
      <p:sp>
        <p:nvSpPr>
          <p:cNvPr id="38" name="TextBox 37">
            <a:extLst>
              <a:ext uri="{FF2B5EF4-FFF2-40B4-BE49-F238E27FC236}">
                <a16:creationId xmlns:a16="http://schemas.microsoft.com/office/drawing/2014/main" id="{A7814CBC-4966-45CA-A759-DA88CFEC3F71}"/>
              </a:ext>
            </a:extLst>
          </p:cNvPr>
          <p:cNvSpPr txBox="1"/>
          <p:nvPr/>
        </p:nvSpPr>
        <p:spPr>
          <a:xfrm>
            <a:off x="1056442" y="1042632"/>
            <a:ext cx="2558714" cy="430887"/>
          </a:xfrm>
          <a:prstGeom prst="rect">
            <a:avLst/>
          </a:prstGeom>
          <a:noFill/>
        </p:spPr>
        <p:txBody>
          <a:bodyPr wrap="none" rtlCol="0">
            <a:spAutoFit/>
          </a:bodyPr>
          <a:lstStyle/>
          <a:p>
            <a:r>
              <a:rPr lang="en-US" sz="2200" b="1" dirty="0"/>
              <a:t>Thermal Inspection</a:t>
            </a:r>
          </a:p>
        </p:txBody>
      </p:sp>
      <p:sp>
        <p:nvSpPr>
          <p:cNvPr id="5" name="Rectangle 4">
            <a:extLst>
              <a:ext uri="{FF2B5EF4-FFF2-40B4-BE49-F238E27FC236}">
                <a16:creationId xmlns:a16="http://schemas.microsoft.com/office/drawing/2014/main" id="{77C3F610-29F4-4DFE-A652-46C9DF446555}"/>
              </a:ext>
            </a:extLst>
          </p:cNvPr>
          <p:cNvSpPr/>
          <p:nvPr/>
        </p:nvSpPr>
        <p:spPr>
          <a:xfrm>
            <a:off x="6781800" y="4127500"/>
            <a:ext cx="635000" cy="3937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1F0B4A-8844-4038-B391-A6A8456DB507}"/>
              </a:ext>
            </a:extLst>
          </p:cNvPr>
          <p:cNvSpPr/>
          <p:nvPr/>
        </p:nvSpPr>
        <p:spPr>
          <a:xfrm>
            <a:off x="9740900" y="4089400"/>
            <a:ext cx="1016000" cy="5715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B6FF5AF-C569-48B0-89FF-1260A495FB62}"/>
              </a:ext>
            </a:extLst>
          </p:cNvPr>
          <p:cNvSpPr txBox="1"/>
          <p:nvPr/>
        </p:nvSpPr>
        <p:spPr>
          <a:xfrm>
            <a:off x="2282105" y="6542901"/>
            <a:ext cx="2365648" cy="276999"/>
          </a:xfrm>
          <a:prstGeom prst="rect">
            <a:avLst/>
          </a:prstGeom>
          <a:noFill/>
        </p:spPr>
        <p:txBody>
          <a:bodyPr wrap="none" rtlCol="0">
            <a:spAutoFit/>
          </a:bodyPr>
          <a:lstStyle/>
          <a:p>
            <a:r>
              <a:rPr lang="en-US" sz="1200" b="1" dirty="0"/>
              <a:t>Figure 5</a:t>
            </a:r>
            <a:r>
              <a:rPr lang="en-US" sz="1200" dirty="0"/>
              <a:t>: Thermal Roof Inspection</a:t>
            </a:r>
          </a:p>
        </p:txBody>
      </p:sp>
      <p:sp>
        <p:nvSpPr>
          <p:cNvPr id="27" name="TextBox 26">
            <a:extLst>
              <a:ext uri="{FF2B5EF4-FFF2-40B4-BE49-F238E27FC236}">
                <a16:creationId xmlns:a16="http://schemas.microsoft.com/office/drawing/2014/main" id="{0B9E97AD-BBE5-45B1-BD09-02C8689DEDE4}"/>
              </a:ext>
            </a:extLst>
          </p:cNvPr>
          <p:cNvSpPr txBox="1"/>
          <p:nvPr/>
        </p:nvSpPr>
        <p:spPr>
          <a:xfrm>
            <a:off x="5826224" y="5072569"/>
            <a:ext cx="3261727" cy="276999"/>
          </a:xfrm>
          <a:prstGeom prst="rect">
            <a:avLst/>
          </a:prstGeom>
          <a:noFill/>
        </p:spPr>
        <p:txBody>
          <a:bodyPr wrap="none" rtlCol="0">
            <a:spAutoFit/>
          </a:bodyPr>
          <a:lstStyle/>
          <a:p>
            <a:r>
              <a:rPr lang="en-US" sz="1200" b="1" dirty="0"/>
              <a:t>Figure 6</a:t>
            </a:r>
            <a:r>
              <a:rPr lang="en-US" sz="1200" dirty="0"/>
              <a:t>: Thermal Deck/Road Surface Inspection</a:t>
            </a:r>
          </a:p>
        </p:txBody>
      </p:sp>
      <p:sp>
        <p:nvSpPr>
          <p:cNvPr id="28" name="TextBox 27">
            <a:extLst>
              <a:ext uri="{FF2B5EF4-FFF2-40B4-BE49-F238E27FC236}">
                <a16:creationId xmlns:a16="http://schemas.microsoft.com/office/drawing/2014/main" id="{B8B98AFE-9767-417C-9539-6E35957297CB}"/>
              </a:ext>
            </a:extLst>
          </p:cNvPr>
          <p:cNvSpPr txBox="1"/>
          <p:nvPr/>
        </p:nvSpPr>
        <p:spPr>
          <a:xfrm>
            <a:off x="11849100" y="6447396"/>
            <a:ext cx="342900" cy="369332"/>
          </a:xfrm>
          <a:prstGeom prst="rect">
            <a:avLst/>
          </a:prstGeom>
          <a:noFill/>
        </p:spPr>
        <p:txBody>
          <a:bodyPr wrap="square" rtlCol="0">
            <a:spAutoFit/>
          </a:bodyPr>
          <a:lstStyle/>
          <a:p>
            <a:fld id="{43F1DB70-E049-4980-B62F-443758E950AA}" type="slidenum">
              <a:rPr lang="en-US" dirty="0"/>
              <a:t>9</a:t>
            </a:fld>
            <a:endParaRPr lang="en-US" dirty="0"/>
          </a:p>
        </p:txBody>
      </p:sp>
    </p:spTree>
    <p:extLst>
      <p:ext uri="{BB962C8B-B14F-4D97-AF65-F5344CB8AC3E}">
        <p14:creationId xmlns:p14="http://schemas.microsoft.com/office/powerpoint/2010/main" val="634058927"/>
      </p:ext>
    </p:extLst>
  </p:cSld>
  <p:clrMapOvr>
    <a:masterClrMapping/>
  </p:clrMapOvr>
</p:sld>
</file>

<file path=ppt/theme/theme1.xml><?xml version="1.0" encoding="utf-8"?>
<a:theme xmlns:a="http://schemas.openxmlformats.org/drawingml/2006/main" name="1759n-templates-ppt-16-9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1759n-templates-ppt-16-9_3</Template>
  <TotalTime>6720</TotalTime>
  <Words>1842</Words>
  <Application>Microsoft Office PowerPoint</Application>
  <PresentationFormat>Widescreen</PresentationFormat>
  <Paragraphs>286</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Times New Roman</vt:lpstr>
      <vt:lpstr>1759n-templates-ppt-16-9_3</vt:lpstr>
      <vt:lpstr>Identifying and Quantifying UAV Camera Limitations: Case Study using DJI XTR Camera</vt:lpstr>
      <vt:lpstr>Presentation Overview</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Key Terminologies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Site Evaluation Employing 3D Models from UAV Imagery</dc:title>
  <dc:creator>Aswin</dc:creator>
  <cp:lastModifiedBy>Balasubramaniam, Aswin (balasuaw)</cp:lastModifiedBy>
  <cp:revision>372</cp:revision>
  <dcterms:created xsi:type="dcterms:W3CDTF">2018-03-25T02:52:56Z</dcterms:created>
  <dcterms:modified xsi:type="dcterms:W3CDTF">2019-02-25T08:44:05Z</dcterms:modified>
</cp:coreProperties>
</file>